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vml" ContentType="application/vnd.openxmlformats-officedocument.vmlDrawing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572" r:id="rId2"/>
    <p:sldId id="1089" r:id="rId3"/>
    <p:sldId id="1032" r:id="rId4"/>
    <p:sldId id="1031" r:id="rId5"/>
    <p:sldId id="1082" r:id="rId6"/>
    <p:sldId id="1030" r:id="rId7"/>
    <p:sldId id="1028" r:id="rId8"/>
    <p:sldId id="1033" r:id="rId9"/>
    <p:sldId id="1017" r:id="rId10"/>
    <p:sldId id="1015" r:id="rId11"/>
    <p:sldId id="1066" r:id="rId12"/>
    <p:sldId id="1016" r:id="rId13"/>
    <p:sldId id="1090" r:id="rId14"/>
    <p:sldId id="1036" r:id="rId15"/>
    <p:sldId id="873" r:id="rId16"/>
    <p:sldId id="1083" r:id="rId17"/>
    <p:sldId id="1037" r:id="rId18"/>
    <p:sldId id="923" r:id="rId19"/>
    <p:sldId id="1085" r:id="rId20"/>
    <p:sldId id="1003" r:id="rId21"/>
    <p:sldId id="1020" r:id="rId22"/>
    <p:sldId id="1025" r:id="rId23"/>
    <p:sldId id="1087" r:id="rId24"/>
    <p:sldId id="1088" r:id="rId25"/>
    <p:sldId id="1023" r:id="rId26"/>
    <p:sldId id="1065" r:id="rId27"/>
    <p:sldId id="1058" r:id="rId28"/>
    <p:sldId id="1059" r:id="rId29"/>
    <p:sldId id="1026" r:id="rId30"/>
    <p:sldId id="1035" r:id="rId31"/>
    <p:sldId id="990" r:id="rId32"/>
    <p:sldId id="1043" r:id="rId33"/>
    <p:sldId id="992" r:id="rId34"/>
    <p:sldId id="1091" r:id="rId35"/>
    <p:sldId id="1092" r:id="rId36"/>
    <p:sldId id="1093" r:id="rId37"/>
    <p:sldId id="1094" r:id="rId38"/>
    <p:sldId id="1095" r:id="rId39"/>
  </p:sldIdLst>
  <p:sldSz cx="9144000" cy="6858000" type="screen4x3"/>
  <p:notesSz cx="7086600" cy="94297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62F200"/>
    <a:srgbClr val="000000"/>
    <a:srgbClr val="46B846"/>
    <a:srgbClr val="3A963A"/>
    <a:srgbClr val="A1DBA1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aximized">
    <p:restoredLeft sz="16318" autoAdjust="0"/>
    <p:restoredTop sz="95006" autoAdjust="0"/>
  </p:normalViewPr>
  <p:slideViewPr>
    <p:cSldViewPr>
      <p:cViewPr varScale="1">
        <p:scale>
          <a:sx n="87" d="100"/>
          <a:sy n="87" d="100"/>
        </p:scale>
        <p:origin x="-684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73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-2634" y="-90"/>
      </p:cViewPr>
      <p:guideLst>
        <p:guide orient="horz" pos="2970"/>
        <p:guide pos="2232"/>
      </p:guideLst>
    </p:cSldViewPr>
  </p:notesViewPr>
  <p:gridSpacing cx="36868100" cy="3686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1185" cy="470838"/>
          </a:xfrm>
          <a:prstGeom prst="rect">
            <a:avLst/>
          </a:prstGeom>
        </p:spPr>
        <p:txBody>
          <a:bodyPr vert="horz" lIns="93488" tIns="46744" rIns="93488" bIns="467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13793" y="1"/>
            <a:ext cx="3071185" cy="470838"/>
          </a:xfrm>
          <a:prstGeom prst="rect">
            <a:avLst/>
          </a:prstGeom>
        </p:spPr>
        <p:txBody>
          <a:bodyPr vert="horz" lIns="93488" tIns="46744" rIns="93488" bIns="46744" rtlCol="0"/>
          <a:lstStyle>
            <a:lvl1pPr algn="r">
              <a:defRPr sz="1200"/>
            </a:lvl1pPr>
          </a:lstStyle>
          <a:p>
            <a:fld id="{CCB2CB51-4B2B-419E-B075-8EFAF52AA99A}" type="datetimeFigureOut">
              <a:rPr lang="en-US" smtClean="0"/>
              <a:pPr/>
              <a:t>2/7/2012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57289"/>
            <a:ext cx="3071185" cy="470838"/>
          </a:xfrm>
          <a:prstGeom prst="rect">
            <a:avLst/>
          </a:prstGeom>
        </p:spPr>
        <p:txBody>
          <a:bodyPr vert="horz" lIns="93488" tIns="46744" rIns="93488" bIns="467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13793" y="8957289"/>
            <a:ext cx="3071185" cy="470838"/>
          </a:xfrm>
          <a:prstGeom prst="rect">
            <a:avLst/>
          </a:prstGeom>
        </p:spPr>
        <p:txBody>
          <a:bodyPr vert="horz" lIns="93488" tIns="46744" rIns="93488" bIns="46744" rtlCol="0" anchor="b"/>
          <a:lstStyle>
            <a:lvl1pPr algn="r">
              <a:defRPr sz="1200"/>
            </a:lvl1pPr>
          </a:lstStyle>
          <a:p>
            <a:fld id="{645A0D14-6199-4165-9A67-AB75B438A8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780410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0860" cy="471488"/>
          </a:xfrm>
          <a:prstGeom prst="rect">
            <a:avLst/>
          </a:prstGeom>
        </p:spPr>
        <p:txBody>
          <a:bodyPr vert="horz" lIns="94377" tIns="47188" rIns="94377" bIns="4718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14100" y="0"/>
            <a:ext cx="3070860" cy="471488"/>
          </a:xfrm>
          <a:prstGeom prst="rect">
            <a:avLst/>
          </a:prstGeom>
        </p:spPr>
        <p:txBody>
          <a:bodyPr vert="horz" lIns="94377" tIns="47188" rIns="94377" bIns="47188" rtlCol="0"/>
          <a:lstStyle>
            <a:lvl1pPr algn="r">
              <a:defRPr sz="1200"/>
            </a:lvl1pPr>
          </a:lstStyle>
          <a:p>
            <a:fld id="{8745A6A5-A203-4018-B988-B1957A09FDBC}" type="datetimeFigureOut">
              <a:rPr lang="en-US" smtClean="0"/>
              <a:pPr/>
              <a:t>2/7/2012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7450" y="708025"/>
            <a:ext cx="4711700" cy="35353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377" tIns="47188" rIns="94377" bIns="4718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660" y="4479131"/>
            <a:ext cx="5669280" cy="4243388"/>
          </a:xfrm>
          <a:prstGeom prst="rect">
            <a:avLst/>
          </a:prstGeom>
        </p:spPr>
        <p:txBody>
          <a:bodyPr vert="horz" lIns="94377" tIns="47188" rIns="94377" bIns="4718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56626"/>
            <a:ext cx="3070860" cy="471488"/>
          </a:xfrm>
          <a:prstGeom prst="rect">
            <a:avLst/>
          </a:prstGeom>
        </p:spPr>
        <p:txBody>
          <a:bodyPr vert="horz" lIns="94377" tIns="47188" rIns="94377" bIns="4718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14100" y="8956626"/>
            <a:ext cx="3070860" cy="471488"/>
          </a:xfrm>
          <a:prstGeom prst="rect">
            <a:avLst/>
          </a:prstGeom>
        </p:spPr>
        <p:txBody>
          <a:bodyPr vert="horz" lIns="94377" tIns="47188" rIns="94377" bIns="47188" rtlCol="0" anchor="b"/>
          <a:lstStyle>
            <a:lvl1pPr algn="r">
              <a:defRPr sz="1200"/>
            </a:lvl1pPr>
          </a:lstStyle>
          <a:p>
            <a:fld id="{801D174F-93DD-4E82-91E3-6EF45B85B9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64622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D174F-93DD-4E82-91E3-6EF45B85B9B3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D174F-93DD-4E82-91E3-6EF45B85B9B3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Uses terms from registered vocabularies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D174F-93DD-4E82-91E3-6EF45B85B9B3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D174F-93DD-4E82-91E3-6EF45B85B9B3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Pull some elements from here and there…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OLD: </a:t>
            </a:r>
          </a:p>
          <a:p>
            <a:r>
              <a:rPr lang="en-US" sz="1400" dirty="0"/>
              <a:t>DC lacks frequency and numbering of serials</a:t>
            </a:r>
          </a:p>
          <a:p>
            <a:r>
              <a:rPr lang="en-US" sz="1400" dirty="0"/>
              <a:t>Role designator: composer, director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D174F-93DD-4E82-91E3-6EF45B85B9B3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D174F-93DD-4E82-91E3-6EF45B85B9B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172678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D174F-93DD-4E82-91E3-6EF45B85B9B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525600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7450" y="708025"/>
            <a:ext cx="4048125" cy="3036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8660" y="3958791"/>
            <a:ext cx="5669280" cy="4968552"/>
          </a:xfrm>
        </p:spPr>
        <p:txBody>
          <a:bodyPr>
            <a:normAutofit/>
          </a:bodyPr>
          <a:lstStyle/>
          <a:p>
            <a:r>
              <a:rPr lang="en-US" sz="1400" dirty="0" smtClean="0"/>
              <a:t>[click] RDF/XML:   Enable </a:t>
            </a:r>
            <a:r>
              <a:rPr lang="en-US" sz="1400" dirty="0"/>
              <a:t>output from the Metadata Services Toolkit in RDF/XML records</a:t>
            </a:r>
          </a:p>
          <a:p>
            <a:r>
              <a:rPr lang="en-US" sz="1400" dirty="0"/>
              <a:t>Facilitate transformation from “records” to “statements”</a:t>
            </a:r>
          </a:p>
          <a:p>
            <a:r>
              <a:rPr lang="en-US" sz="1400" dirty="0"/>
              <a:t>Harvestable record sets</a:t>
            </a:r>
          </a:p>
          <a:p>
            <a:r>
              <a:rPr lang="en-US" sz="1400" dirty="0"/>
              <a:t>First:  XC Schema; later:  other MST services to transform other schemas to RDF/XML (not tied to FRBR) </a:t>
            </a:r>
            <a:endParaRPr lang="en-US" sz="1400" dirty="0" smtClean="0"/>
          </a:p>
          <a:p>
            <a:r>
              <a:rPr lang="en-US" sz="1400" dirty="0" smtClean="0"/>
              <a:t>[click] </a:t>
            </a:r>
            <a:r>
              <a:rPr lang="en-US" sz="1400" dirty="0"/>
              <a:t>Provide a SPARQL query interface</a:t>
            </a:r>
          </a:p>
          <a:p>
            <a:r>
              <a:rPr lang="en-US" sz="1400" dirty="0" smtClean="0"/>
              <a:t>Enable </a:t>
            </a:r>
            <a:r>
              <a:rPr lang="en-US" sz="1400" dirty="0"/>
              <a:t>SPARQL by incorporating an existing Java framework for developing Semantic Web applications</a:t>
            </a:r>
          </a:p>
          <a:p>
            <a:r>
              <a:rPr lang="en-US" sz="1400" dirty="0"/>
              <a:t>Enable XC Metadata Service Writer’s API to enable storage and retrieval to and from linked data storage </a:t>
            </a:r>
          </a:p>
          <a:p>
            <a:r>
              <a:rPr lang="en-US" sz="1400" dirty="0"/>
              <a:t>What developers want…query for information on demand</a:t>
            </a:r>
          </a:p>
          <a:p>
            <a:r>
              <a:rPr lang="en-US" sz="1400" dirty="0" smtClean="0"/>
              <a:t>Data from XC Schema first </a:t>
            </a:r>
            <a:r>
              <a:rPr lang="en-US" sz="1400" dirty="0"/>
              <a:t>(</a:t>
            </a:r>
            <a:r>
              <a:rPr lang="en-US" sz="1400" dirty="0" smtClean="0"/>
              <a:t>FRBR-based), then conversion from other XML schemas </a:t>
            </a:r>
            <a:endParaRPr lang="en-US" sz="1400" dirty="0"/>
          </a:p>
          <a:p>
            <a:r>
              <a:rPr lang="en-US" sz="1400" dirty="0" smtClean="0"/>
              <a:t>[click] </a:t>
            </a:r>
            <a:r>
              <a:rPr lang="en-US" sz="1400" dirty="0" err="1" smtClean="0"/>
              <a:t>RDFa</a:t>
            </a:r>
            <a:endParaRPr lang="en-US" sz="1400" dirty="0" smtClean="0"/>
          </a:p>
          <a:p>
            <a:r>
              <a:rPr lang="en-US" sz="1400" dirty="0" smtClean="0"/>
              <a:t>Web </a:t>
            </a:r>
            <a:r>
              <a:rPr lang="en-US" sz="1400" dirty="0"/>
              <a:t>crawlers make use of tags in XML documents, so we will expose data as </a:t>
            </a:r>
            <a:r>
              <a:rPr lang="en-US" sz="1400" dirty="0" err="1"/>
              <a:t>RDFa</a:t>
            </a:r>
            <a:r>
              <a:rPr lang="en-US" sz="1400" dirty="0"/>
              <a:t> embedded in XHTML pages</a:t>
            </a:r>
          </a:p>
          <a:p>
            <a:r>
              <a:rPr lang="en-US" sz="1400" dirty="0"/>
              <a:t>Upgrade XC Drupal Toolkit to Drupal 7.x</a:t>
            </a:r>
          </a:p>
          <a:p>
            <a:r>
              <a:rPr lang="en-US" sz="1400" dirty="0" smtClean="0"/>
              <a:t>First two are based on bulk conversion of existing metadata.  This one presents opportunities </a:t>
            </a:r>
            <a:r>
              <a:rPr lang="en-US" sz="1400" dirty="0"/>
              <a:t>to augment linked data based on user interaction with the discovery layer and the </a:t>
            </a:r>
            <a:r>
              <a:rPr lang="en-US" sz="1400" dirty="0" smtClean="0"/>
              <a:t>website</a:t>
            </a:r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D174F-93DD-4E82-91E3-6EF45B85B9B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525600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D174F-93DD-4E82-91E3-6EF45B85B9B3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D174F-93DD-4E82-91E3-6EF45B85B9B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80517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D174F-93DD-4E82-91E3-6EF45B85B9B3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D174F-93DD-4E82-91E3-6EF45B85B9B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04781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D174F-93DD-4E82-91E3-6EF45B85B9B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07404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D174F-93DD-4E82-91E3-6EF45B85B9B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03151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566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34883">
              <a:spcBef>
                <a:spcPct val="0"/>
              </a:spcBef>
              <a:defRPr/>
            </a:pPr>
            <a:r>
              <a:rPr lang="en-US" dirty="0"/>
              <a:t>Translating User Research Findings into XC Functionality</a:t>
            </a:r>
          </a:p>
          <a:p>
            <a:pPr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566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59592" indent="-292151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68603" indent="-233721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36044" indent="-233721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03486" indent="-233721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70927" indent="-2337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38368" indent="-2337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05810" indent="-2337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973251" indent="-23372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99E1BC5-CC31-664A-B9C7-D5C7EEAB412E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D174F-93DD-4E82-91E3-6EF45B85B9B3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7450" y="708025"/>
            <a:ext cx="3868738" cy="29019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8660" y="4030799"/>
            <a:ext cx="5669280" cy="4691720"/>
          </a:xfrm>
        </p:spPr>
        <p:txBody>
          <a:bodyPr>
            <a:normAutofit/>
          </a:bodyPr>
          <a:lstStyle/>
          <a:p>
            <a:r>
              <a:rPr lang="en-US" sz="1400" dirty="0" smtClean="0"/>
              <a:t>User Interface –  faceted browse</a:t>
            </a:r>
          </a:p>
          <a:p>
            <a:endParaRPr lang="en-US" sz="1400" dirty="0" smtClean="0"/>
          </a:p>
          <a:p>
            <a:r>
              <a:rPr lang="en-US" sz="1400" dirty="0" smtClean="0"/>
              <a:t>Show what’s underneath – not MARC data anymore although data came from our ILS</a:t>
            </a:r>
          </a:p>
          <a:p>
            <a:endParaRPr lang="en-US" sz="1400" dirty="0"/>
          </a:p>
          <a:p>
            <a:r>
              <a:rPr lang="en-US" sz="1400" dirty="0" smtClean="0"/>
              <a:t>Sample search:  </a:t>
            </a:r>
            <a:r>
              <a:rPr lang="en-US" sz="1400" dirty="0" err="1" smtClean="0"/>
              <a:t>supercapitalism</a:t>
            </a:r>
            <a:endParaRPr lang="en-US" sz="1400" dirty="0" smtClean="0"/>
          </a:p>
          <a:p>
            <a:r>
              <a:rPr lang="en-US" sz="1400" dirty="0" smtClean="0"/>
              <a:t>Choose any result</a:t>
            </a:r>
          </a:p>
          <a:p>
            <a:endParaRPr lang="en-US" sz="1400" dirty="0" smtClean="0"/>
          </a:p>
          <a:p>
            <a:r>
              <a:rPr lang="en-US" sz="1400" dirty="0" smtClean="0"/>
              <a:t>Looking at a full record</a:t>
            </a:r>
          </a:p>
          <a:p>
            <a:endParaRPr lang="en-US" sz="1400" dirty="0"/>
          </a:p>
          <a:p>
            <a:r>
              <a:rPr lang="en-US" sz="1400" dirty="0" smtClean="0"/>
              <a:t>View XC Schema (I’m logged in)</a:t>
            </a:r>
          </a:p>
          <a:p>
            <a:endParaRPr lang="en-US" sz="1400" dirty="0"/>
          </a:p>
          <a:p>
            <a:r>
              <a:rPr lang="en-US" sz="1400" dirty="0" smtClean="0"/>
              <a:t>Work, scroll down to expression and manifestation.</a:t>
            </a:r>
          </a:p>
          <a:p>
            <a:endParaRPr lang="en-US" sz="1400" dirty="0"/>
          </a:p>
          <a:p>
            <a:r>
              <a:rPr lang="en-US" sz="1400" dirty="0" smtClean="0"/>
              <a:t>Uplinks.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D174F-93DD-4E82-91E3-6EF45B85B9B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07059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rontslide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244535"/>
            <a:ext cx="7772400" cy="7842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6043488"/>
            <a:ext cx="6400800" cy="685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882945C-F902-4E5F-B81E-2463127772FC}" type="datetime1">
              <a:rPr lang="en-US" smtClean="0"/>
              <a:pPr/>
              <a:t>2/7/2012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C2441A5-4296-4DD5-A14C-E31594204D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65311-FC38-4954-B8AE-B3AA181F5DF9}" type="datetime1">
              <a:rPr lang="en-US" smtClean="0"/>
              <a:pPr/>
              <a:t>2/7/2012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41A5-4296-4DD5-A14C-E31594204D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BC52A-DE9D-4658-AB0E-9970B777E363}" type="datetime1">
              <a:rPr lang="en-US" smtClean="0"/>
              <a:pPr/>
              <a:t>2/7/2012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41A5-4296-4DD5-A14C-E31594204D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3" descr="main2.jpg"/>
          <p:cNvPicPr>
            <a:picLocks noChangeAspect="1"/>
          </p:cNvPicPr>
          <p:nvPr userDrawn="1"/>
        </p:nvPicPr>
        <p:blipFill>
          <a:blip r:embed="rId2" cstate="print"/>
          <a:srcRect t="84251"/>
          <a:stretch>
            <a:fillRect/>
          </a:stretch>
        </p:blipFill>
        <p:spPr>
          <a:xfrm>
            <a:off x="0" y="0"/>
            <a:ext cx="9144000" cy="1080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3912" y="384312"/>
            <a:ext cx="7732643" cy="702365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00200"/>
            <a:ext cx="7985178" cy="4525963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dirty="0" smtClean="0"/>
              <a:t>Click to edit </a:t>
            </a:r>
            <a:r>
              <a:rPr lang="en-US" dirty="0" err="1" smtClean="0"/>
              <a:t>Mastertext</a:t>
            </a:r>
            <a:r>
              <a:rPr lang="en-US" dirty="0" smtClean="0"/>
              <a:t>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48137-D48B-4A80-B618-977773C0A951}" type="datetime1">
              <a:rPr lang="en-US" smtClean="0"/>
              <a:pPr/>
              <a:t>2/7/2012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41A5-4296-4DD5-A14C-E31594204D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3BFA-20D8-432F-B3FA-5E4F7F5BC223}" type="datetime1">
              <a:rPr lang="en-US" smtClean="0"/>
              <a:pPr/>
              <a:t>2/7/2012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41A5-4296-4DD5-A14C-E31594204D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3" descr="main2.jpg"/>
          <p:cNvPicPr>
            <a:picLocks noChangeAspect="1"/>
          </p:cNvPicPr>
          <p:nvPr userDrawn="1"/>
        </p:nvPicPr>
        <p:blipFill>
          <a:blip r:embed="rId2" cstate="print"/>
          <a:srcRect t="84251"/>
          <a:stretch>
            <a:fillRect/>
          </a:stretch>
        </p:blipFill>
        <p:spPr>
          <a:xfrm>
            <a:off x="0" y="6"/>
            <a:ext cx="9144000" cy="1080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3912" y="384313"/>
            <a:ext cx="7023653" cy="702365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236E7-6EA3-4429-A604-037BED361782}" type="datetime1">
              <a:rPr lang="en-US" smtClean="0"/>
              <a:pPr/>
              <a:t>2/7/2012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41A5-4296-4DD5-A14C-E31594204D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BB64A-8DC2-4447-AD60-4C166A39DE91}" type="datetime1">
              <a:rPr lang="en-US" smtClean="0"/>
              <a:pPr/>
              <a:t>2/7/2012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41A5-4296-4DD5-A14C-E31594204D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 descr="main2.jpg"/>
          <p:cNvPicPr>
            <a:picLocks noChangeAspect="1"/>
          </p:cNvPicPr>
          <p:nvPr userDrawn="1"/>
        </p:nvPicPr>
        <p:blipFill>
          <a:blip r:embed="rId2" cstate="print"/>
          <a:srcRect t="84251"/>
          <a:stretch>
            <a:fillRect/>
          </a:stretch>
        </p:blipFill>
        <p:spPr>
          <a:xfrm>
            <a:off x="0" y="6"/>
            <a:ext cx="9144000" cy="1080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3912" y="371061"/>
            <a:ext cx="7759148" cy="715616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BA5A9-0F08-4257-A02A-87705062CDB9}" type="datetime1">
              <a:rPr lang="en-US" smtClean="0"/>
              <a:pPr/>
              <a:t>2/7/2012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41A5-4296-4DD5-A14C-E31594204D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03D57-3112-485D-92A8-B161972091B1}" type="datetime1">
              <a:rPr lang="en-US" smtClean="0"/>
              <a:pPr/>
              <a:t>2/7/2012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41A5-4296-4DD5-A14C-E31594204D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FD907-DE83-4D4C-B435-F9EBEBB726E7}" type="datetime1">
              <a:rPr lang="en-US" smtClean="0"/>
              <a:pPr/>
              <a:t>2/7/2012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41A5-4296-4DD5-A14C-E31594204D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01EC9-242E-487C-A797-4C491CF43C5D}" type="datetime1">
              <a:rPr lang="en-US" smtClean="0"/>
              <a:pPr/>
              <a:t>2/7/2012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41A5-4296-4DD5-A14C-E31594204D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9552C1-0971-475A-91A9-DA47E2210848}" type="datetime1">
              <a:rPr lang="en-US" smtClean="0"/>
              <a:pPr/>
              <a:t>2/7/2012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441A5-4296-4DD5-A14C-E31594204D5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Calibri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rochester.edu/College/REL/faculty/homerin/REL167/reports.htm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xtensiblecatalog.org/software/drupaltoolkit/demo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2005/Incubator/lld/XGR-lld-20111025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-sul.stanford.edu/about_sulair/news_and_events/Stanford_Linked_Data_Workshop_Report_FINAL.pdf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109" y="4195773"/>
            <a:ext cx="7800975" cy="205840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600" dirty="0" smtClean="0"/>
              <a:t>Jennifer Bowen, University of Rochester	</a:t>
            </a:r>
          </a:p>
          <a:p>
            <a:pPr>
              <a:buNone/>
            </a:pPr>
            <a:r>
              <a:rPr lang="en-US" sz="2600" dirty="0" smtClean="0"/>
              <a:t>code4lib 2012 </a:t>
            </a:r>
          </a:p>
          <a:p>
            <a:pPr>
              <a:buNone/>
            </a:pPr>
            <a:r>
              <a:rPr lang="en-US" sz="2600" dirty="0" smtClean="0"/>
              <a:t>February 7, Seattle, WA</a:t>
            </a:r>
            <a:endParaRPr lang="en-US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775" y="560387"/>
            <a:ext cx="8229600" cy="34893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“Linked-Data-Ready” Software For Libraries:  The</a:t>
            </a:r>
            <a:r>
              <a:rPr lang="en-US" sz="4200" dirty="0" smtClean="0">
                <a:solidFill>
                  <a:schemeClr val="tx1"/>
                </a:solidFill>
              </a:rPr>
              <a:t> eXtensible Catalog (XC)  </a:t>
            </a:r>
            <a:br>
              <a:rPr lang="en-US" sz="4200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6" name="Picture 5" descr="XC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16116" y="5337212"/>
            <a:ext cx="2916324" cy="910884"/>
          </a:xfrm>
          <a:prstGeom prst="rect">
            <a:avLst/>
          </a:prstGeom>
        </p:spPr>
      </p:pic>
    </p:spTree>
  </p:cSld>
  <p:clrMapOvr>
    <a:masterClrMapping/>
  </p:clrMapOvr>
  <p:transition advTm="21859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An example…Mt. Hope Cemetery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41A5-4296-4DD5-A14C-E31594204D5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51520" y="6201308"/>
            <a:ext cx="694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Photo credits:  </a:t>
            </a:r>
            <a:r>
              <a:rPr lang="en-US" sz="1200" i="1" dirty="0"/>
              <a:t>ROCHESTER’S SPEAKING STONES</a:t>
            </a:r>
            <a:r>
              <a:rPr lang="en-US" sz="1200" dirty="0"/>
              <a:t> </a:t>
            </a:r>
            <a:r>
              <a:rPr lang="en-US" sz="1200" dirty="0" smtClean="0"/>
              <a:t>By </a:t>
            </a:r>
            <a:r>
              <a:rPr lang="en-US" sz="1200" dirty="0"/>
              <a:t>Th. Emil </a:t>
            </a:r>
            <a:r>
              <a:rPr lang="en-US" sz="1200" dirty="0" err="1" smtClean="0"/>
              <a:t>Homerin</a:t>
            </a:r>
            <a:r>
              <a:rPr lang="en-US" sz="1200" dirty="0" smtClean="0"/>
              <a:t>; University of Rochester Department of Religion and Classics  </a:t>
            </a:r>
            <a:r>
              <a:rPr lang="en-US" sz="1200" dirty="0" smtClean="0">
                <a:hlinkClick r:id="rId2"/>
              </a:rPr>
              <a:t>http</a:t>
            </a:r>
            <a:r>
              <a:rPr lang="en-US" sz="1200" dirty="0">
                <a:hlinkClick r:id="rId2"/>
              </a:rPr>
              <a:t>://</a:t>
            </a:r>
            <a:r>
              <a:rPr lang="en-US" sz="1200" dirty="0" smtClean="0">
                <a:hlinkClick r:id="rId2"/>
              </a:rPr>
              <a:t>www.rochester.edu/College/REL/faculty/homerin/REL167/reports.htm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025" y="1988840"/>
            <a:ext cx="3371850" cy="393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56" y="1196752"/>
            <a:ext cx="2573227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948" t="-470" r="11990" b="470"/>
          <a:stretch/>
        </p:blipFill>
        <p:spPr bwMode="auto">
          <a:xfrm>
            <a:off x="4680012" y="1592796"/>
            <a:ext cx="4042611" cy="3564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004466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An example…Mt. Hope Cemetery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41A5-4296-4DD5-A14C-E31594204D55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335" t="17978" r="16010" b="12831"/>
          <a:stretch/>
        </p:blipFill>
        <p:spPr bwMode="auto">
          <a:xfrm>
            <a:off x="9129" y="1052736"/>
            <a:ext cx="9134871" cy="5805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6298570" y="1808820"/>
            <a:ext cx="2592288" cy="4068452"/>
            <a:chOff x="6298570" y="1808820"/>
            <a:chExt cx="2592288" cy="4068452"/>
          </a:xfrm>
        </p:grpSpPr>
        <p:grpSp>
          <p:nvGrpSpPr>
            <p:cNvPr id="7" name="Group 6"/>
            <p:cNvGrpSpPr/>
            <p:nvPr/>
          </p:nvGrpSpPr>
          <p:grpSpPr>
            <a:xfrm>
              <a:off x="6298570" y="1808820"/>
              <a:ext cx="2592288" cy="4068452"/>
              <a:chOff x="6298570" y="1808820"/>
              <a:chExt cx="2592288" cy="4068452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6298570" y="1808820"/>
                <a:ext cx="2592288" cy="4068452"/>
              </a:xfrm>
              <a:prstGeom prst="rect">
                <a:avLst/>
              </a:prstGeom>
              <a:solidFill>
                <a:schemeClr val="bg2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75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96592" y="2068826"/>
                <a:ext cx="2196244" cy="33090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8" name="TextBox 7"/>
            <p:cNvSpPr txBox="1"/>
            <p:nvPr/>
          </p:nvSpPr>
          <p:spPr>
            <a:xfrm>
              <a:off x="6408204" y="5377834"/>
              <a:ext cx="23762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Photo credit:  www.findagrav.com/cgi-bin/fg.cgi?page=pv&amp;GRid=31&amp;PIpi=76016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31221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1771" t="4116" r="27771" b="38580"/>
          <a:stretch/>
        </p:blipFill>
        <p:spPr bwMode="auto">
          <a:xfrm>
            <a:off x="-288540" y="-107304"/>
            <a:ext cx="9734721" cy="6993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41A5-4296-4DD5-A14C-E31594204D55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0094" t="18522" r="29007" b="20696"/>
          <a:stretch/>
        </p:blipFill>
        <p:spPr bwMode="auto">
          <a:xfrm>
            <a:off x="2159732" y="1088740"/>
            <a:ext cx="3456989" cy="5008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96802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XC software the right tool?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Vision </a:t>
            </a:r>
            <a:r>
              <a:rPr lang="en-US" dirty="0"/>
              <a:t>– where we need to go</a:t>
            </a:r>
          </a:p>
          <a:p>
            <a:r>
              <a:rPr lang="en-US" dirty="0"/>
              <a:t>Starting Point – what XC software does now</a:t>
            </a:r>
          </a:p>
          <a:p>
            <a:r>
              <a:rPr lang="en-US" dirty="0" smtClean="0"/>
              <a:t>Plan </a:t>
            </a:r>
            <a:r>
              <a:rPr lang="en-US" dirty="0"/>
              <a:t>– how XC can </a:t>
            </a:r>
            <a:r>
              <a:rPr lang="en-US" dirty="0" smtClean="0"/>
              <a:t>achieve the vision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41A5-4296-4DD5-A14C-E31594204D5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54759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Title 1"/>
          <p:cNvSpPr>
            <a:spLocks noGrp="1"/>
          </p:cNvSpPr>
          <p:nvPr>
            <p:ph type="ctrTitle"/>
          </p:nvPr>
        </p:nvSpPr>
        <p:spPr>
          <a:xfrm>
            <a:off x="685800" y="4754562"/>
            <a:ext cx="7772400" cy="1554757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latin typeface="Calibri" charset="0"/>
              </a:rPr>
              <a:t>What is XC Software?</a:t>
            </a:r>
            <a:r>
              <a:rPr lang="en-US" sz="3600" dirty="0" smtClean="0">
                <a:latin typeface="Calibri" charset="0"/>
              </a:rPr>
              <a:t/>
            </a:r>
            <a:br>
              <a:rPr lang="en-US" sz="3600" dirty="0" smtClean="0">
                <a:latin typeface="Calibri" charset="0"/>
              </a:rPr>
            </a:br>
            <a:r>
              <a:rPr lang="en-US" sz="3600" dirty="0"/>
              <a:t/>
            </a:r>
            <a:br>
              <a:rPr lang="en-US" sz="3600" dirty="0"/>
            </a:br>
            <a:endParaRPr lang="en-US" sz="3600" dirty="0">
              <a:latin typeface="Calibri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8833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XC software?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41A5-4296-4DD5-A14C-E31594204D5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35596" y="1718131"/>
            <a:ext cx="7344816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eXtensible Catalog</a:t>
            </a:r>
            <a:r>
              <a:rPr lang="en-US" sz="3200" dirty="0" smtClean="0"/>
              <a:t> (XC) is open source, user-centered, next generation software for libraries.</a:t>
            </a:r>
          </a:p>
          <a:p>
            <a:endParaRPr lang="en-US" sz="3200" dirty="0" smtClean="0"/>
          </a:p>
          <a:p>
            <a:r>
              <a:rPr lang="en-US" sz="3200" dirty="0" smtClean="0"/>
              <a:t>XC provides a </a:t>
            </a:r>
            <a:r>
              <a:rPr lang="en-US" sz="3200" b="1" i="1" dirty="0" smtClean="0"/>
              <a:t>discovery system</a:t>
            </a:r>
            <a:r>
              <a:rPr lang="en-US" sz="3200" dirty="0" smtClean="0"/>
              <a:t> and a </a:t>
            </a:r>
            <a:r>
              <a:rPr lang="en-US" sz="3200" b="1" i="1" dirty="0" smtClean="0"/>
              <a:t>set of tools</a:t>
            </a:r>
            <a:r>
              <a:rPr lang="en-US" sz="3200" dirty="0" smtClean="0"/>
              <a:t> for libraries to manage metadata and build applications.</a:t>
            </a:r>
          </a:p>
          <a:p>
            <a:endParaRPr lang="en-US" sz="3200" dirty="0" smtClean="0"/>
          </a:p>
          <a:p>
            <a:r>
              <a:rPr lang="en-US" sz="3200" dirty="0" smtClean="0"/>
              <a:t> </a:t>
            </a:r>
          </a:p>
          <a:p>
            <a:endParaRPr lang="en-US" sz="4000" dirty="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FRBRized</a:t>
            </a:r>
            <a:r>
              <a:rPr lang="en-US" dirty="0" smtClean="0"/>
              <a:t>” MARC records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41A5-4296-4DD5-A14C-E31594204D5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Content Placeholder 2"/>
          <p:cNvSpPr txBox="1">
            <a:spLocks noGrp="1"/>
          </p:cNvSpPr>
          <p:nvPr>
            <p:ph idx="1"/>
          </p:nvPr>
        </p:nvSpPr>
        <p:spPr>
          <a:xfrm>
            <a:off x="431540" y="1393401"/>
            <a:ext cx="7985178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endParaRPr lang="en-US" sz="2800" dirty="0" smtClean="0">
              <a:latin typeface="+mn-lt"/>
            </a:endParaRP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400" dirty="0" smtClean="0"/>
              <a:t>Parsing MARCXML records into linked 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400" dirty="0"/>
              <a:t>	</a:t>
            </a:r>
            <a:r>
              <a:rPr lang="en-US" sz="2400" dirty="0" smtClean="0"/>
              <a:t>FRBR-based XC Schema records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425450" y="2096852"/>
            <a:ext cx="4500500" cy="3312368"/>
            <a:chOff x="3923928" y="1484784"/>
            <a:chExt cx="4500500" cy="3312368"/>
          </a:xfrm>
        </p:grpSpPr>
        <p:sp>
          <p:nvSpPr>
            <p:cNvPr id="7" name="Rectangle 6"/>
            <p:cNvSpPr/>
            <p:nvPr/>
          </p:nvSpPr>
          <p:spPr>
            <a:xfrm>
              <a:off x="3923928" y="3429000"/>
              <a:ext cx="1296144" cy="792088"/>
            </a:xfrm>
            <a:prstGeom prst="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MARCXML</a:t>
              </a:r>
            </a:p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Bibliographic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5220072" y="1484784"/>
              <a:ext cx="3204356" cy="3312368"/>
              <a:chOff x="5220072" y="1484784"/>
              <a:chExt cx="3204356" cy="3312368"/>
            </a:xfrm>
          </p:grpSpPr>
          <p:cxnSp>
            <p:nvCxnSpPr>
              <p:cNvPr id="9" name="Straight Arrow Connector 8"/>
              <p:cNvCxnSpPr>
                <a:stCxn id="7" idx="3"/>
                <a:endCxn id="13" idx="1"/>
              </p:cNvCxnSpPr>
              <p:nvPr/>
            </p:nvCxnSpPr>
            <p:spPr>
              <a:xfrm flipV="1">
                <a:off x="5220072" y="3140968"/>
                <a:ext cx="1908212" cy="684076"/>
              </a:xfrm>
              <a:prstGeom prst="straightConnector1">
                <a:avLst/>
              </a:prstGeom>
              <a:ln w="38100">
                <a:solidFill>
                  <a:srgbClr val="46B84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7" idx="3"/>
                <a:endCxn id="12" idx="1"/>
              </p:cNvCxnSpPr>
              <p:nvPr/>
            </p:nvCxnSpPr>
            <p:spPr>
              <a:xfrm flipV="1">
                <a:off x="5220072" y="1880828"/>
                <a:ext cx="1908212" cy="1944216"/>
              </a:xfrm>
              <a:prstGeom prst="straightConnector1">
                <a:avLst/>
              </a:prstGeom>
              <a:ln w="38100">
                <a:solidFill>
                  <a:srgbClr val="46B84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>
                <a:stCxn id="7" idx="3"/>
                <a:endCxn id="14" idx="1"/>
              </p:cNvCxnSpPr>
              <p:nvPr/>
            </p:nvCxnSpPr>
            <p:spPr>
              <a:xfrm>
                <a:off x="5220072" y="3825044"/>
                <a:ext cx="1908212" cy="576064"/>
              </a:xfrm>
              <a:prstGeom prst="straightConnector1">
                <a:avLst/>
              </a:prstGeom>
              <a:ln w="38100">
                <a:solidFill>
                  <a:srgbClr val="46B846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Rectangle 11"/>
              <p:cNvSpPr/>
              <p:nvPr/>
            </p:nvSpPr>
            <p:spPr>
              <a:xfrm>
                <a:off x="7128284" y="1484784"/>
                <a:ext cx="1296144" cy="792088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XC</a:t>
                </a:r>
              </a:p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Work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7128284" y="2744924"/>
                <a:ext cx="1296144" cy="792088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XC</a:t>
                </a:r>
              </a:p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Expression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7128284" y="4005064"/>
                <a:ext cx="1296144" cy="792088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XC Manifestation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6343006" y="2891070"/>
            <a:ext cx="1869743" cy="1783147"/>
            <a:chOff x="6804248" y="2277666"/>
            <a:chExt cx="1869743" cy="1783147"/>
          </a:xfrm>
        </p:grpSpPr>
        <p:grpSp>
          <p:nvGrpSpPr>
            <p:cNvPr id="16" name="Group 15"/>
            <p:cNvGrpSpPr/>
            <p:nvPr/>
          </p:nvGrpSpPr>
          <p:grpSpPr>
            <a:xfrm>
              <a:off x="6804248" y="3537806"/>
              <a:ext cx="1869743" cy="523007"/>
              <a:chOff x="6804248" y="3537806"/>
              <a:chExt cx="1869743" cy="523007"/>
            </a:xfrm>
          </p:grpSpPr>
          <p:cxnSp>
            <p:nvCxnSpPr>
              <p:cNvPr id="20" name="Straight Arrow Connector 19"/>
              <p:cNvCxnSpPr/>
              <p:nvPr/>
            </p:nvCxnSpPr>
            <p:spPr>
              <a:xfrm rot="5400000" flipH="1" flipV="1">
                <a:off x="7542330" y="3771038"/>
                <a:ext cx="468052" cy="1588"/>
              </a:xfrm>
              <a:prstGeom prst="straightConnector1">
                <a:avLst/>
              </a:prstGeom>
              <a:ln w="63500">
                <a:solidFill>
                  <a:schemeClr val="tx2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>
                <a:off x="6804248" y="3753036"/>
                <a:ext cx="186974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/>
                  <a:t>Expression Manifested</a:t>
                </a:r>
                <a:endParaRPr lang="en-US" sz="1400" b="1" dirty="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7092280" y="2277666"/>
              <a:ext cx="1376339" cy="503262"/>
              <a:chOff x="7092280" y="2277666"/>
              <a:chExt cx="1376339" cy="503262"/>
            </a:xfrm>
          </p:grpSpPr>
          <p:cxnSp>
            <p:nvCxnSpPr>
              <p:cNvPr id="18" name="Straight Arrow Connector 17"/>
              <p:cNvCxnSpPr/>
              <p:nvPr/>
            </p:nvCxnSpPr>
            <p:spPr>
              <a:xfrm rot="5400000" flipH="1" flipV="1">
                <a:off x="7542330" y="2510898"/>
                <a:ext cx="468052" cy="1588"/>
              </a:xfrm>
              <a:prstGeom prst="straightConnector1">
                <a:avLst/>
              </a:prstGeom>
              <a:ln w="63500">
                <a:solidFill>
                  <a:schemeClr val="tx2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>
                <a:off x="7092280" y="2473151"/>
                <a:ext cx="13763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/>
                  <a:t>Work Expressed</a:t>
                </a:r>
                <a:endParaRPr lang="en-US" sz="1400" b="1" dirty="0"/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263443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XC discovery interface demo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hlinkClick r:id="rId3"/>
            </a:endParaRPr>
          </a:p>
          <a:p>
            <a:endParaRPr lang="en-US" dirty="0" smtClean="0">
              <a:hlinkClick r:id="rId3"/>
            </a:endParaRPr>
          </a:p>
          <a:p>
            <a:pPr>
              <a:buNone/>
            </a:pPr>
            <a:r>
              <a:rPr lang="en-US" dirty="0" smtClean="0">
                <a:hlinkClick r:id="rId3"/>
              </a:rPr>
              <a:t>http://www.extensiblecatalog.org/software/drupaltoolkit/demo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41A5-4296-4DD5-A14C-E31594204D5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4570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54209"/>
            <a:ext cx="7772400" cy="1249027"/>
          </a:xfrm>
        </p:spPr>
        <p:txBody>
          <a:bodyPr>
            <a:noAutofit/>
          </a:bodyPr>
          <a:lstStyle/>
          <a:p>
            <a:r>
              <a:rPr lang="en-US" sz="3600" dirty="0" smtClean="0"/>
              <a:t>Setting the Stage for Linked Data in XC</a:t>
            </a:r>
            <a:endParaRPr lang="en-US" sz="36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367644" y="5913276"/>
            <a:ext cx="6400800" cy="450574"/>
          </a:xfrm>
        </p:spPr>
        <p:txBody>
          <a:bodyPr>
            <a:normAutofit lnSpcReduction="10000"/>
          </a:bodyPr>
          <a:lstStyle/>
          <a:p>
            <a:endParaRPr lang="en-US" sz="2400" dirty="0" smtClean="0"/>
          </a:p>
        </p:txBody>
      </p:sp>
    </p:spTree>
    <p:extLst>
      <p:ext uri="{BB962C8B-B14F-4D97-AF65-F5344CB8AC3E}">
        <p14:creationId xmlns="" xmlns:p14="http://schemas.microsoft.com/office/powerpoint/2010/main" val="200765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XC linked data accomplishments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41A5-4296-4DD5-A14C-E31594204D55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7339" y="1592796"/>
            <a:ext cx="798517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Converting MARC data to FRBR entities as an interim step to produce better linked data</a:t>
            </a:r>
          </a:p>
          <a:p>
            <a:r>
              <a:rPr lang="en-US" dirty="0" smtClean="0"/>
              <a:t>Designed underlying XC Schema to ensure easy conversion to RDF triples</a:t>
            </a:r>
          </a:p>
          <a:p>
            <a:r>
              <a:rPr lang="en-US" dirty="0" smtClean="0"/>
              <a:t>Develop a plan for enabling linked data output form XC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1918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 IRC…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Randall Cook, XCO Co-Executive Director</a:t>
            </a:r>
          </a:p>
          <a:p>
            <a:r>
              <a:rPr lang="en-US" dirty="0" err="1" smtClean="0"/>
              <a:t>Péter</a:t>
            </a:r>
            <a:r>
              <a:rPr lang="en-US" dirty="0" smtClean="0"/>
              <a:t> </a:t>
            </a:r>
            <a:r>
              <a:rPr lang="en-US" dirty="0" err="1" smtClean="0"/>
              <a:t>Király</a:t>
            </a:r>
            <a:r>
              <a:rPr lang="en-US" dirty="0" smtClean="0"/>
              <a:t>, XCO Software Developer</a:t>
            </a:r>
          </a:p>
          <a:p>
            <a:r>
              <a:rPr lang="en-US" dirty="0" smtClean="0"/>
              <a:t>John Brand, XCO Software Developer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41A5-4296-4DD5-A14C-E31594204D5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4770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RDF triple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41A5-4296-4DD5-A14C-E31594204D55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82544" y="2078019"/>
            <a:ext cx="8142399" cy="2437569"/>
            <a:chOff x="519057" y="3757617"/>
            <a:chExt cx="8142399" cy="2437569"/>
          </a:xfrm>
        </p:grpSpPr>
        <p:sp>
          <p:nvSpPr>
            <p:cNvPr id="5" name="Oval 4"/>
            <p:cNvSpPr/>
            <p:nvPr/>
          </p:nvSpPr>
          <p:spPr>
            <a:xfrm>
              <a:off x="519057" y="4487877"/>
              <a:ext cx="2994066" cy="1424007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5667390" y="4487877"/>
              <a:ext cx="2994066" cy="1424007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996007" y="4926033"/>
              <a:ext cx="24463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http://id.loc.gov/authorities/sh85103735#concept</a:t>
              </a:r>
              <a:endParaRPr lang="en-US" sz="1600" dirty="0"/>
            </a:p>
          </p:txBody>
        </p:sp>
        <p:cxnSp>
          <p:nvCxnSpPr>
            <p:cNvPr id="9" name="Straight Arrow Connector 8"/>
            <p:cNvCxnSpPr>
              <a:stCxn id="5" idx="6"/>
              <a:endCxn id="6" idx="2"/>
            </p:cNvCxnSpPr>
            <p:nvPr/>
          </p:nvCxnSpPr>
          <p:spPr>
            <a:xfrm>
              <a:off x="3513123" y="5199881"/>
              <a:ext cx="2154267" cy="1588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513123" y="5364189"/>
              <a:ext cx="19717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http://www.</a:t>
              </a:r>
            </a:p>
            <a:p>
              <a:pPr algn="ctr"/>
              <a:r>
                <a:rPr lang="en-US" sz="1600" dirty="0" smtClean="0"/>
                <a:t>extensiblecatalog.info/Elements/subject </a:t>
              </a:r>
              <a:endParaRPr lang="en-US" sz="16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324624" y="3794130"/>
              <a:ext cx="14970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/>
                <a:t>Object</a:t>
              </a:r>
              <a:endParaRPr lang="en-US" sz="3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659175" y="3794130"/>
              <a:ext cx="17891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/>
                <a:t>Predicate</a:t>
              </a:r>
              <a:endParaRPr lang="en-US" sz="3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49317" y="3757617"/>
              <a:ext cx="14970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/>
                <a:t>Subject</a:t>
              </a:r>
              <a:endParaRPr lang="en-US" sz="32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01622" y="4816494"/>
              <a:ext cx="25559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 smtClean="0"/>
                <a:t>oai:mst.rochester.edu</a:t>
              </a:r>
              <a:r>
                <a:rPr lang="en-US" sz="1600" dirty="0" smtClean="0"/>
                <a:t>: MST/</a:t>
              </a:r>
            </a:p>
            <a:p>
              <a:r>
                <a:rPr lang="en-US" sz="1600" dirty="0" err="1" smtClean="0"/>
                <a:t>MARCToXCTransformation</a:t>
              </a:r>
              <a:r>
                <a:rPr lang="en-US" sz="1600" dirty="0" smtClean="0"/>
                <a:t>/</a:t>
              </a:r>
            </a:p>
            <a:p>
              <a:r>
                <a:rPr lang="en-US" sz="1600" dirty="0" smtClean="0"/>
                <a:t>10081 </a:t>
              </a:r>
              <a:endParaRPr lang="en-US" sz="16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20700" y="5145111"/>
            <a:ext cx="2008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This resource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3695688" y="5145111"/>
            <a:ext cx="1497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has subject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6251598" y="5145111"/>
            <a:ext cx="2044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Poets,  American</a:t>
            </a:r>
            <a:endParaRPr lang="en-US" sz="2000" dirty="0"/>
          </a:p>
        </p:txBody>
      </p:sp>
      <p:sp>
        <p:nvSpPr>
          <p:cNvPr id="18" name="Rounded Rectangle 17"/>
          <p:cNvSpPr/>
          <p:nvPr/>
        </p:nvSpPr>
        <p:spPr>
          <a:xfrm>
            <a:off x="522950" y="2909009"/>
            <a:ext cx="2700300" cy="122413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573425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With and without FRBR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41A5-4296-4DD5-A14C-E31594204D55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Content Placeholder 4"/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7629974" cy="40072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Without FRBR:</a:t>
            </a:r>
          </a:p>
          <a:p>
            <a:r>
              <a:rPr lang="en-US" sz="2400" dirty="0" smtClean="0"/>
              <a:t>&lt;</a:t>
            </a:r>
            <a:r>
              <a:rPr lang="en-US" sz="2400" dirty="0" err="1" smtClean="0"/>
              <a:t>MARCBibRecord</a:t>
            </a:r>
            <a:r>
              <a:rPr lang="en-US" sz="2400" dirty="0" smtClean="0"/>
              <a:t>-number&gt; </a:t>
            </a:r>
            <a:r>
              <a:rPr lang="en-US" sz="2400" dirty="0" err="1" smtClean="0"/>
              <a:t>has_author</a:t>
            </a:r>
            <a:r>
              <a:rPr lang="en-US" sz="2400" dirty="0" smtClean="0"/>
              <a:t> “J K Rowling”</a:t>
            </a:r>
          </a:p>
          <a:p>
            <a:endParaRPr lang="en-US" sz="2400" dirty="0"/>
          </a:p>
          <a:p>
            <a:r>
              <a:rPr lang="en-US" sz="2400" u="sng" dirty="0" smtClean="0"/>
              <a:t>With FRBR:</a:t>
            </a:r>
          </a:p>
          <a:p>
            <a:r>
              <a:rPr lang="en-US" sz="2400" dirty="0"/>
              <a:t>&lt;Work-id&gt; </a:t>
            </a:r>
            <a:r>
              <a:rPr lang="en-US" sz="2400" dirty="0" err="1"/>
              <a:t>has_creator</a:t>
            </a:r>
            <a:r>
              <a:rPr lang="en-US" sz="2400" dirty="0"/>
              <a:t> “J K Rowling”</a:t>
            </a:r>
          </a:p>
          <a:p>
            <a:r>
              <a:rPr lang="en-US" sz="2400" dirty="0"/>
              <a:t>&lt;Expression-id&gt; </a:t>
            </a:r>
            <a:r>
              <a:rPr lang="en-US" sz="2400" dirty="0" err="1"/>
              <a:t>has_language</a:t>
            </a:r>
            <a:r>
              <a:rPr lang="en-US" sz="2400" dirty="0"/>
              <a:t> “English</a:t>
            </a:r>
            <a:r>
              <a:rPr lang="en-US" sz="2400" dirty="0" smtClean="0"/>
              <a:t>”</a:t>
            </a:r>
          </a:p>
          <a:p>
            <a:r>
              <a:rPr lang="en-US" sz="2400" dirty="0" smtClean="0"/>
              <a:t>&lt;Expression-id&gt; </a:t>
            </a:r>
            <a:r>
              <a:rPr lang="en-US" sz="2400" dirty="0" err="1" smtClean="0"/>
              <a:t>has_parent_work</a:t>
            </a:r>
            <a:r>
              <a:rPr lang="en-US" sz="2400" dirty="0" smtClean="0"/>
              <a:t> &lt;Work-id&gt;</a:t>
            </a:r>
            <a:endParaRPr lang="en-US" sz="2400" dirty="0"/>
          </a:p>
          <a:p>
            <a:r>
              <a:rPr lang="en-US" sz="2400" dirty="0"/>
              <a:t>&lt;Manifestation-id&gt; </a:t>
            </a:r>
            <a:r>
              <a:rPr lang="en-US" sz="2400" dirty="0" err="1"/>
              <a:t>has_isbn</a:t>
            </a:r>
            <a:r>
              <a:rPr lang="en-US" sz="2400" dirty="0"/>
              <a:t> &lt;ISBN-number&gt;</a:t>
            </a:r>
          </a:p>
          <a:p>
            <a:r>
              <a:rPr lang="en-US" sz="2400" dirty="0"/>
              <a:t>&lt;Manifestation-id&gt; </a:t>
            </a:r>
            <a:r>
              <a:rPr lang="en-US" sz="2400" dirty="0" err="1"/>
              <a:t>has_parent_expression</a:t>
            </a:r>
            <a:r>
              <a:rPr lang="en-US" sz="2400" dirty="0"/>
              <a:t> &lt;Expression-id</a:t>
            </a:r>
            <a:r>
              <a:rPr lang="en-US" sz="2400" dirty="0" smtClean="0"/>
              <a:t>&gt;</a:t>
            </a:r>
            <a:endParaRPr 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339141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use FRBR for linked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Provides a useful view of relationships between library resources, etc.</a:t>
            </a:r>
          </a:p>
          <a:p>
            <a:r>
              <a:rPr lang="en-US" dirty="0" smtClean="0"/>
              <a:t>Facilitates transformation of MARC to FRBR-based RDA in a </a:t>
            </a:r>
            <a:r>
              <a:rPr lang="en-US" dirty="0" smtClean="0"/>
              <a:t>non-MARC </a:t>
            </a:r>
            <a:r>
              <a:rPr lang="en-US" dirty="0" smtClean="0"/>
              <a:t>environment</a:t>
            </a:r>
          </a:p>
          <a:p>
            <a:r>
              <a:rPr lang="en-US" dirty="0" smtClean="0"/>
              <a:t>A logical place to start – other data models can be supported in the future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41A5-4296-4DD5-A14C-E31594204D55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3849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RDF Triple - Registered Data Elements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41A5-4296-4DD5-A14C-E31594204D55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82544" y="2078019"/>
            <a:ext cx="8142399" cy="2437569"/>
            <a:chOff x="519057" y="3757617"/>
            <a:chExt cx="8142399" cy="2437569"/>
          </a:xfrm>
        </p:grpSpPr>
        <p:sp>
          <p:nvSpPr>
            <p:cNvPr id="5" name="Oval 4"/>
            <p:cNvSpPr/>
            <p:nvPr/>
          </p:nvSpPr>
          <p:spPr>
            <a:xfrm>
              <a:off x="519057" y="4487877"/>
              <a:ext cx="2994066" cy="1424007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5667390" y="4487877"/>
              <a:ext cx="2994066" cy="1424007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" name="Straight Arrow Connector 8"/>
            <p:cNvCxnSpPr>
              <a:stCxn id="5" idx="6"/>
              <a:endCxn id="6" idx="2"/>
            </p:cNvCxnSpPr>
            <p:nvPr/>
          </p:nvCxnSpPr>
          <p:spPr>
            <a:xfrm>
              <a:off x="3513123" y="5199881"/>
              <a:ext cx="2154267" cy="1588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513123" y="5364189"/>
              <a:ext cx="19717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http://www.</a:t>
              </a:r>
            </a:p>
            <a:p>
              <a:pPr algn="ctr"/>
              <a:r>
                <a:rPr lang="en-US" sz="1600" dirty="0" smtClean="0"/>
                <a:t>extensiblecatalog.info/Elements/subject </a:t>
              </a:r>
              <a:endParaRPr lang="en-US" sz="16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324624" y="3794130"/>
              <a:ext cx="14970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/>
                <a:t>Object</a:t>
              </a:r>
              <a:endParaRPr lang="en-US" sz="3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659175" y="3794130"/>
              <a:ext cx="17891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/>
                <a:t>Predicate</a:t>
              </a:r>
              <a:endParaRPr lang="en-US" sz="3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49317" y="3757617"/>
              <a:ext cx="14970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/>
                <a:t>Subject</a:t>
              </a:r>
              <a:endParaRPr lang="en-US" sz="32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01622" y="4816494"/>
              <a:ext cx="25559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 smtClean="0"/>
                <a:t>oai:mst.rochester.edu</a:t>
              </a:r>
              <a:r>
                <a:rPr lang="en-US" sz="1600" dirty="0" smtClean="0"/>
                <a:t>: MST/</a:t>
              </a:r>
            </a:p>
            <a:p>
              <a:r>
                <a:rPr lang="en-US" sz="1600" dirty="0" err="1" smtClean="0"/>
                <a:t>MARCToXCTransformation</a:t>
              </a:r>
              <a:r>
                <a:rPr lang="en-US" sz="1600" dirty="0" smtClean="0"/>
                <a:t>/</a:t>
              </a:r>
            </a:p>
            <a:p>
              <a:r>
                <a:rPr lang="en-US" sz="1600" dirty="0" smtClean="0"/>
                <a:t>10081 </a:t>
              </a:r>
              <a:endParaRPr lang="en-US" sz="16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20700" y="5145111"/>
            <a:ext cx="2008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This resource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3695688" y="5145111"/>
            <a:ext cx="1497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has subject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6251598" y="5145111"/>
            <a:ext cx="2044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Poets,  American</a:t>
            </a:r>
            <a:endParaRPr lang="en-US" sz="2000" dirty="0"/>
          </a:p>
        </p:txBody>
      </p:sp>
      <p:sp>
        <p:nvSpPr>
          <p:cNvPr id="18" name="Rounded Rectangle 17"/>
          <p:cNvSpPr/>
          <p:nvPr/>
        </p:nvSpPr>
        <p:spPr>
          <a:xfrm>
            <a:off x="3167844" y="3573016"/>
            <a:ext cx="2700300" cy="122413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959494" y="3246435"/>
            <a:ext cx="2446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http://id.loc.gov/authorities/sh85103735#concept</a:t>
            </a:r>
            <a:endParaRPr lang="en-US" sz="1600" dirty="0"/>
          </a:p>
        </p:txBody>
      </p:sp>
    </p:spTree>
    <p:extLst>
      <p:ext uri="{BB962C8B-B14F-4D97-AF65-F5344CB8AC3E}">
        <p14:creationId xmlns="" xmlns:p14="http://schemas.microsoft.com/office/powerpoint/2010/main" val="22000723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XC Schema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55496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Dublin Core terms (all)</a:t>
            </a:r>
          </a:p>
          <a:p>
            <a:r>
              <a:rPr lang="en-US" dirty="0" smtClean="0"/>
              <a:t>RDA – subset of elements and role designators</a:t>
            </a:r>
          </a:p>
          <a:p>
            <a:r>
              <a:rPr lang="en-US" dirty="0" smtClean="0"/>
              <a:t>XC elements (newly-defined) – when necessary</a:t>
            </a:r>
          </a:p>
          <a:p>
            <a:endParaRPr lang="en-US" dirty="0"/>
          </a:p>
          <a:p>
            <a:r>
              <a:rPr lang="en-US" dirty="0" smtClean="0"/>
              <a:t>All properties are from registered element </a:t>
            </a:r>
            <a:r>
              <a:rPr lang="en-US" dirty="0" smtClean="0"/>
              <a:t>sets.</a:t>
            </a: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41A5-4296-4DD5-A14C-E31594204D5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2240" y="1247698"/>
            <a:ext cx="2016223" cy="15692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bg1">
                <a:lumMod val="65000"/>
              </a:schemeClr>
            </a:outerShdw>
          </a:effec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2240" y="2996952"/>
            <a:ext cx="2016224" cy="15121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bg1">
                <a:lumMod val="65000"/>
              </a:schemeClr>
            </a:outerShdw>
          </a:effec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2240" y="4689140"/>
            <a:ext cx="2016224" cy="15121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50800" dir="2700000" algn="ctr" rotWithShape="0">
              <a:schemeClr val="bg1">
                <a:lumMod val="65000"/>
              </a:scheme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8200228" y="1342152"/>
            <a:ext cx="452368" cy="369332"/>
          </a:xfrm>
          <a:prstGeom prst="rect">
            <a:avLst/>
          </a:prstGeom>
          <a:solidFill>
            <a:schemeClr val="accent1">
              <a:alpha val="78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DC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64388" y="3068960"/>
            <a:ext cx="594458" cy="369332"/>
          </a:xfrm>
          <a:prstGeom prst="rect">
            <a:avLst/>
          </a:prstGeom>
          <a:solidFill>
            <a:schemeClr val="accent1">
              <a:alpha val="78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RDA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44408" y="4761148"/>
            <a:ext cx="425245" cy="369332"/>
          </a:xfrm>
          <a:prstGeom prst="rect">
            <a:avLst/>
          </a:prstGeom>
          <a:solidFill>
            <a:schemeClr val="accent1">
              <a:alpha val="78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XC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3168991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 smtClean="0"/>
              <a:t>Our Plan for Linked Data in XC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4496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XC:  A platform for creating linked data 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Bulk conversion of existing library metadata</a:t>
            </a:r>
          </a:p>
          <a:p>
            <a:r>
              <a:rPr lang="en-US" dirty="0" smtClean="0"/>
              <a:t>Sync data conversion to existing systems</a:t>
            </a:r>
          </a:p>
          <a:p>
            <a:r>
              <a:rPr lang="en-US" dirty="0" smtClean="0"/>
              <a:t>Allow libraries to do it themselves</a:t>
            </a:r>
          </a:p>
          <a:p>
            <a:r>
              <a:rPr lang="en-US" dirty="0" smtClean="0"/>
              <a:t>Provide a way to experiment with data </a:t>
            </a:r>
          </a:p>
          <a:p>
            <a:r>
              <a:rPr lang="en-US" dirty="0" smtClean="0"/>
              <a:t>Make linked data available to developers in formats that they need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41A5-4296-4DD5-A14C-E31594204D55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40058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XC software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41A5-4296-4DD5-A14C-E31594204D55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3" name="Group 19"/>
          <p:cNvGrpSpPr/>
          <p:nvPr/>
        </p:nvGrpSpPr>
        <p:grpSpPr>
          <a:xfrm>
            <a:off x="4751451" y="1911417"/>
            <a:ext cx="1660818" cy="2182297"/>
            <a:chOff x="2605631" y="1867572"/>
            <a:chExt cx="1660818" cy="2182297"/>
          </a:xfrm>
        </p:grpSpPr>
        <p:sp>
          <p:nvSpPr>
            <p:cNvPr id="21" name="Cube 20"/>
            <p:cNvSpPr/>
            <p:nvPr/>
          </p:nvSpPr>
          <p:spPr bwMode="auto">
            <a:xfrm>
              <a:off x="2638196" y="1867572"/>
              <a:ext cx="1628253" cy="2182297"/>
            </a:xfrm>
            <a:prstGeom prst="cube">
              <a:avLst>
                <a:gd name="adj" fmla="val 9231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605631" y="2160676"/>
              <a:ext cx="1026919" cy="107721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chemeClr val="accent1">
                  <a:lumMod val="75000"/>
                  <a:alpha val="43000"/>
                </a:scheme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400" dirty="0" smtClean="0">
                  <a:solidFill>
                    <a:schemeClr val="accent1">
                      <a:lumMod val="75000"/>
                    </a:schemeClr>
                  </a:solidFill>
                </a:rPr>
                <a:t>OAI</a:t>
              </a:r>
            </a:p>
            <a:p>
              <a:r>
                <a:rPr lang="en-US" sz="2000" dirty="0" smtClean="0">
                  <a:solidFill>
                    <a:schemeClr val="accent1">
                      <a:lumMod val="75000"/>
                    </a:schemeClr>
                  </a:solidFill>
                </a:rPr>
                <a:t>Toolkit</a:t>
              </a:r>
              <a:endParaRPr lang="en-US" sz="2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pic>
          <p:nvPicPr>
            <p:cNvPr id="23" name="Content Placeholder 3" descr="main2.jp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92047" y="2051703"/>
              <a:ext cx="1378587" cy="229774"/>
            </a:xfrm>
            <a:prstGeom prst="rect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>
            <a:off x="4783162" y="3310947"/>
            <a:ext cx="13669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 smtClean="0"/>
              <a:t>ILS Connectivity</a:t>
            </a:r>
          </a:p>
          <a:p>
            <a:r>
              <a:rPr lang="en-US" sz="1400" dirty="0" smtClean="0"/>
              <a:t>Synchronize</a:t>
            </a:r>
            <a:endParaRPr lang="en-US" sz="1400" dirty="0"/>
          </a:p>
          <a:p>
            <a:r>
              <a:rPr lang="en-US" sz="1400" dirty="0" smtClean="0"/>
              <a:t>data with XC</a:t>
            </a:r>
          </a:p>
        </p:txBody>
      </p:sp>
      <p:grpSp>
        <p:nvGrpSpPr>
          <p:cNvPr id="5" name="Group 18"/>
          <p:cNvGrpSpPr/>
          <p:nvPr/>
        </p:nvGrpSpPr>
        <p:grpSpPr>
          <a:xfrm>
            <a:off x="6860800" y="1910994"/>
            <a:ext cx="1660818" cy="2182297"/>
            <a:chOff x="2605631" y="1867572"/>
            <a:chExt cx="1660818" cy="2182297"/>
          </a:xfrm>
        </p:grpSpPr>
        <p:sp>
          <p:nvSpPr>
            <p:cNvPr id="15" name="Cube 14"/>
            <p:cNvSpPr/>
            <p:nvPr/>
          </p:nvSpPr>
          <p:spPr bwMode="auto">
            <a:xfrm>
              <a:off x="2638196" y="1867572"/>
              <a:ext cx="1628253" cy="2182297"/>
            </a:xfrm>
            <a:prstGeom prst="cube">
              <a:avLst>
                <a:gd name="adj" fmla="val 9231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605631" y="2160676"/>
              <a:ext cx="1283424" cy="107721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chemeClr val="accent1">
                  <a:lumMod val="75000"/>
                  <a:alpha val="43000"/>
                </a:scheme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400" dirty="0" smtClean="0">
                  <a:solidFill>
                    <a:schemeClr val="accent1">
                      <a:lumMod val="75000"/>
                    </a:schemeClr>
                  </a:solidFill>
                </a:rPr>
                <a:t>NCIP</a:t>
              </a:r>
            </a:p>
            <a:p>
              <a:r>
                <a:rPr lang="en-US" sz="2000" dirty="0" smtClean="0">
                  <a:solidFill>
                    <a:schemeClr val="accent1">
                      <a:lumMod val="75000"/>
                    </a:schemeClr>
                  </a:solidFill>
                </a:rPr>
                <a:t>Toolkit</a:t>
              </a:r>
              <a:endParaRPr lang="en-US" sz="2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pic>
          <p:nvPicPr>
            <p:cNvPr id="18" name="Content Placeholder 3" descr="main2.jp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92047" y="2051703"/>
              <a:ext cx="1378587" cy="229774"/>
            </a:xfrm>
            <a:prstGeom prst="rect">
              <a:avLst/>
            </a:prstGeom>
          </p:spPr>
        </p:pic>
      </p:grpSp>
      <p:sp>
        <p:nvSpPr>
          <p:cNvPr id="33" name="TextBox 32"/>
          <p:cNvSpPr txBox="1"/>
          <p:nvPr/>
        </p:nvSpPr>
        <p:spPr>
          <a:xfrm>
            <a:off x="6915081" y="3311370"/>
            <a:ext cx="13588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 smtClean="0"/>
              <a:t>ILS Connectivity</a:t>
            </a:r>
          </a:p>
          <a:p>
            <a:r>
              <a:rPr lang="en-US" sz="1400" dirty="0" smtClean="0"/>
              <a:t>- Circ. status</a:t>
            </a:r>
          </a:p>
          <a:p>
            <a:r>
              <a:rPr lang="en-US" sz="1400" dirty="0" smtClean="0"/>
              <a:t>- Account info</a:t>
            </a:r>
            <a:endParaRPr lang="en-US" sz="1400" dirty="0"/>
          </a:p>
        </p:txBody>
      </p:sp>
      <p:grpSp>
        <p:nvGrpSpPr>
          <p:cNvPr id="6" name="Group 23"/>
          <p:cNvGrpSpPr/>
          <p:nvPr/>
        </p:nvGrpSpPr>
        <p:grpSpPr>
          <a:xfrm>
            <a:off x="2642101" y="1911417"/>
            <a:ext cx="1660818" cy="2182297"/>
            <a:chOff x="2605631" y="1867572"/>
            <a:chExt cx="1660818" cy="2182297"/>
          </a:xfrm>
        </p:grpSpPr>
        <p:sp>
          <p:nvSpPr>
            <p:cNvPr id="25" name="Cube 24"/>
            <p:cNvSpPr/>
            <p:nvPr/>
          </p:nvSpPr>
          <p:spPr bwMode="auto">
            <a:xfrm>
              <a:off x="2638196" y="1867572"/>
              <a:ext cx="1628253" cy="2182297"/>
            </a:xfrm>
            <a:prstGeom prst="cube">
              <a:avLst>
                <a:gd name="adj" fmla="val 9231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05631" y="2160676"/>
              <a:ext cx="1210588" cy="107721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chemeClr val="accent1">
                  <a:lumMod val="75000"/>
                  <a:alpha val="43000"/>
                </a:scheme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400" dirty="0" smtClean="0">
                  <a:solidFill>
                    <a:schemeClr val="accent1">
                      <a:lumMod val="75000"/>
                    </a:schemeClr>
                  </a:solidFill>
                </a:rPr>
                <a:t>MST</a:t>
              </a:r>
            </a:p>
            <a:p>
              <a:r>
                <a:rPr lang="en-US" sz="2000" dirty="0" smtClean="0">
                  <a:solidFill>
                    <a:schemeClr val="accent1">
                      <a:lumMod val="75000"/>
                    </a:schemeClr>
                  </a:solidFill>
                </a:rPr>
                <a:t>Toolkit</a:t>
              </a:r>
              <a:endParaRPr lang="en-US" sz="2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pic>
          <p:nvPicPr>
            <p:cNvPr id="27" name="Content Placeholder 3" descr="main2.jp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92047" y="2051703"/>
              <a:ext cx="1378587" cy="229774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/>
        </p:nvSpPr>
        <p:spPr>
          <a:xfrm>
            <a:off x="2685527" y="3322649"/>
            <a:ext cx="15739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 smtClean="0"/>
              <a:t>Metadata Services</a:t>
            </a:r>
          </a:p>
          <a:p>
            <a:r>
              <a:rPr lang="en-US" sz="1400" dirty="0" smtClean="0"/>
              <a:t>- Cleanup</a:t>
            </a:r>
          </a:p>
          <a:p>
            <a:r>
              <a:rPr lang="en-US" sz="1400" dirty="0" smtClean="0"/>
              <a:t>- Format Convert</a:t>
            </a:r>
          </a:p>
        </p:txBody>
      </p:sp>
      <p:grpSp>
        <p:nvGrpSpPr>
          <p:cNvPr id="7" name="Group 27"/>
          <p:cNvGrpSpPr/>
          <p:nvPr/>
        </p:nvGrpSpPr>
        <p:grpSpPr>
          <a:xfrm>
            <a:off x="532751" y="1911414"/>
            <a:ext cx="1660818" cy="2182297"/>
            <a:chOff x="2605631" y="1867572"/>
            <a:chExt cx="1660818" cy="2182297"/>
          </a:xfrm>
        </p:grpSpPr>
        <p:sp>
          <p:nvSpPr>
            <p:cNvPr id="29" name="Cube 28"/>
            <p:cNvSpPr/>
            <p:nvPr/>
          </p:nvSpPr>
          <p:spPr bwMode="auto">
            <a:xfrm>
              <a:off x="2638196" y="1867572"/>
              <a:ext cx="1628253" cy="2182297"/>
            </a:xfrm>
            <a:prstGeom prst="cube">
              <a:avLst>
                <a:gd name="adj" fmla="val 9231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605631" y="2269236"/>
              <a:ext cx="1441846" cy="95410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chemeClr val="accent1">
                  <a:lumMod val="75000"/>
                  <a:alpha val="43000"/>
                </a:scheme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accent1">
                      <a:lumMod val="75000"/>
                    </a:schemeClr>
                  </a:solidFill>
                </a:rPr>
                <a:t>Drupal</a:t>
              </a:r>
            </a:p>
            <a:p>
              <a:r>
                <a:rPr lang="en-US" sz="2000" dirty="0" smtClean="0">
                  <a:solidFill>
                    <a:schemeClr val="accent1">
                      <a:lumMod val="75000"/>
                    </a:schemeClr>
                  </a:solidFill>
                </a:rPr>
                <a:t>Toolkit</a:t>
              </a:r>
              <a:endParaRPr lang="en-US" sz="2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pic>
          <p:nvPicPr>
            <p:cNvPr id="31" name="Content Placeholder 3" descr="main2.jp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92047" y="2051703"/>
              <a:ext cx="1378587" cy="229774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630882" y="3301359"/>
            <a:ext cx="122341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 smtClean="0"/>
              <a:t>User </a:t>
            </a:r>
            <a:r>
              <a:rPr lang="en-US" sz="1400" u="sng" dirty="0"/>
              <a:t>I</a:t>
            </a:r>
            <a:r>
              <a:rPr lang="en-US" sz="1400" u="sng" dirty="0" smtClean="0"/>
              <a:t>nterface</a:t>
            </a:r>
          </a:p>
          <a:p>
            <a:r>
              <a:rPr lang="en-US" sz="1400" dirty="0" smtClean="0"/>
              <a:t>- Search</a:t>
            </a:r>
          </a:p>
          <a:p>
            <a:r>
              <a:rPr lang="en-US" sz="1400" dirty="0" smtClean="0"/>
              <a:t>- Browse</a:t>
            </a:r>
            <a:endParaRPr lang="en-US" sz="1400" dirty="0"/>
          </a:p>
        </p:txBody>
      </p:sp>
      <p:sp>
        <p:nvSpPr>
          <p:cNvPr id="153" name="Rounded Rectangle 152"/>
          <p:cNvSpPr/>
          <p:nvPr/>
        </p:nvSpPr>
        <p:spPr bwMode="auto">
          <a:xfrm>
            <a:off x="5112060" y="5553236"/>
            <a:ext cx="2844316" cy="79208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chemeClr val="tx1"/>
                </a:solidFill>
              </a:rPr>
              <a:t>Voyager ILS</a:t>
            </a:r>
          </a:p>
        </p:txBody>
      </p:sp>
      <p:grpSp>
        <p:nvGrpSpPr>
          <p:cNvPr id="8" name="Group 69"/>
          <p:cNvGrpSpPr/>
          <p:nvPr/>
        </p:nvGrpSpPr>
        <p:grpSpPr>
          <a:xfrm>
            <a:off x="1079612" y="3032956"/>
            <a:ext cx="4443378" cy="2520280"/>
            <a:chOff x="1079612" y="3032956"/>
            <a:chExt cx="4443378" cy="2520280"/>
          </a:xfrm>
        </p:grpSpPr>
        <p:cxnSp>
          <p:nvCxnSpPr>
            <p:cNvPr id="164" name="Straight Arrow Connector 163"/>
            <p:cNvCxnSpPr/>
            <p:nvPr/>
          </p:nvCxnSpPr>
          <p:spPr>
            <a:xfrm flipV="1">
              <a:off x="1079612" y="4077072"/>
              <a:ext cx="0" cy="540060"/>
            </a:xfrm>
            <a:prstGeom prst="straightConnector1">
              <a:avLst/>
            </a:prstGeom>
            <a:ln w="50800">
              <a:solidFill>
                <a:schemeClr val="accent2">
                  <a:lumMod val="75000"/>
                </a:schemeClr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21" idx="3"/>
            </p:cNvCxnSpPr>
            <p:nvPr/>
          </p:nvCxnSpPr>
          <p:spPr>
            <a:xfrm flipH="1">
              <a:off x="5508104" y="4093714"/>
              <a:ext cx="14886" cy="1459522"/>
            </a:xfrm>
            <a:prstGeom prst="straightConnector1">
              <a:avLst/>
            </a:prstGeom>
            <a:ln w="50800">
              <a:solidFill>
                <a:schemeClr val="accent2">
                  <a:lumMod val="75000"/>
                </a:schemeClr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>
              <a:off x="3995936" y="3032956"/>
              <a:ext cx="792088" cy="0"/>
            </a:xfrm>
            <a:prstGeom prst="straightConnector1">
              <a:avLst/>
            </a:prstGeom>
            <a:ln w="50800">
              <a:solidFill>
                <a:schemeClr val="accent2">
                  <a:lumMod val="75000"/>
                </a:schemeClr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>
              <a:off x="1907704" y="3032956"/>
              <a:ext cx="792088" cy="0"/>
            </a:xfrm>
            <a:prstGeom prst="straightConnector1">
              <a:avLst/>
            </a:prstGeom>
            <a:ln w="50800">
              <a:solidFill>
                <a:schemeClr val="accent2">
                  <a:lumMod val="75000"/>
                </a:schemeClr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53"/>
          <p:cNvGrpSpPr/>
          <p:nvPr/>
        </p:nvGrpSpPr>
        <p:grpSpPr>
          <a:xfrm>
            <a:off x="2291154" y="6243526"/>
            <a:ext cx="1021502" cy="409098"/>
            <a:chOff x="3306154" y="5080230"/>
            <a:chExt cx="1104502" cy="478567"/>
          </a:xfrm>
        </p:grpSpPr>
        <p:cxnSp>
          <p:nvCxnSpPr>
            <p:cNvPr id="160" name="Straight Arrow Connector 159"/>
            <p:cNvCxnSpPr/>
            <p:nvPr/>
          </p:nvCxnSpPr>
          <p:spPr>
            <a:xfrm>
              <a:off x="3538325" y="5558797"/>
              <a:ext cx="640160" cy="0"/>
            </a:xfrm>
            <a:prstGeom prst="straightConnector1">
              <a:avLst/>
            </a:prstGeom>
            <a:ln w="50800">
              <a:solidFill>
                <a:schemeClr val="accent2">
                  <a:lumMod val="75000"/>
                </a:schemeClr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3306154" y="5080230"/>
              <a:ext cx="11045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Metadata</a:t>
              </a:r>
              <a:endParaRPr lang="en-US" dirty="0"/>
            </a:p>
          </p:txBody>
        </p:sp>
      </p:grpSp>
      <p:grpSp>
        <p:nvGrpSpPr>
          <p:cNvPr id="11" name="Group 54"/>
          <p:cNvGrpSpPr/>
          <p:nvPr/>
        </p:nvGrpSpPr>
        <p:grpSpPr>
          <a:xfrm>
            <a:off x="3413592" y="6246604"/>
            <a:ext cx="1205028" cy="432048"/>
            <a:chOff x="2879812" y="5877272"/>
            <a:chExt cx="1511051" cy="432048"/>
          </a:xfrm>
        </p:grpSpPr>
        <p:sp>
          <p:nvSpPr>
            <p:cNvPr id="161" name="TextBox 160"/>
            <p:cNvSpPr txBox="1"/>
            <p:nvPr/>
          </p:nvSpPr>
          <p:spPr>
            <a:xfrm>
              <a:off x="2879812" y="5877272"/>
              <a:ext cx="151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Live Circ. Data</a:t>
              </a:r>
              <a:endParaRPr lang="en-US" dirty="0"/>
            </a:p>
          </p:txBody>
        </p:sp>
        <p:cxnSp>
          <p:nvCxnSpPr>
            <p:cNvPr id="162" name="Straight Arrow Connector 161"/>
            <p:cNvCxnSpPr/>
            <p:nvPr/>
          </p:nvCxnSpPr>
          <p:spPr>
            <a:xfrm>
              <a:off x="3353401" y="6309320"/>
              <a:ext cx="792088" cy="0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71"/>
          <p:cNvGrpSpPr>
            <a:grpSpLocks noChangeAspect="1"/>
          </p:cNvGrpSpPr>
          <p:nvPr/>
        </p:nvGrpSpPr>
        <p:grpSpPr>
          <a:xfrm>
            <a:off x="539552" y="4617132"/>
            <a:ext cx="1614541" cy="1737484"/>
            <a:chOff x="539552" y="4617132"/>
            <a:chExt cx="1614541" cy="1737484"/>
          </a:xfrm>
        </p:grpSpPr>
        <p:pic>
          <p:nvPicPr>
            <p:cNvPr id="163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39552" y="4617132"/>
              <a:ext cx="1614541" cy="1440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" name="TextBox 55"/>
            <p:cNvSpPr txBox="1"/>
            <p:nvPr/>
          </p:nvSpPr>
          <p:spPr>
            <a:xfrm>
              <a:off x="607605" y="5985284"/>
              <a:ext cx="1516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User Interface</a:t>
              </a:r>
              <a:endParaRPr lang="en-US" dirty="0"/>
            </a:p>
          </p:txBody>
        </p:sp>
      </p:grpSp>
      <p:grpSp>
        <p:nvGrpSpPr>
          <p:cNvPr id="14" name="Group 70"/>
          <p:cNvGrpSpPr/>
          <p:nvPr/>
        </p:nvGrpSpPr>
        <p:grpSpPr>
          <a:xfrm>
            <a:off x="1454595" y="1910994"/>
            <a:ext cx="6328049" cy="3642242"/>
            <a:chOff x="1454595" y="1910994"/>
            <a:chExt cx="6328049" cy="3642242"/>
          </a:xfrm>
        </p:grpSpPr>
        <p:cxnSp>
          <p:nvCxnSpPr>
            <p:cNvPr id="155" name="Straight Arrow Connector 154"/>
            <p:cNvCxnSpPr/>
            <p:nvPr/>
          </p:nvCxnSpPr>
          <p:spPr>
            <a:xfrm flipH="1">
              <a:off x="7632340" y="4093714"/>
              <a:ext cx="14886" cy="1459522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Elbow Connector 37"/>
            <p:cNvCxnSpPr>
              <a:stCxn id="15" idx="0"/>
              <a:endCxn id="29" idx="0"/>
            </p:cNvCxnSpPr>
            <p:nvPr/>
          </p:nvCxnSpPr>
          <p:spPr>
            <a:xfrm rot="16200000" flipH="1" flipV="1">
              <a:off x="4618410" y="-1252821"/>
              <a:ext cx="420" cy="6328049"/>
            </a:xfrm>
            <a:prstGeom prst="bentConnector3">
              <a:avLst>
                <a:gd name="adj1" fmla="val -114337381"/>
              </a:avLst>
            </a:prstGeom>
            <a:ln w="50800">
              <a:solidFill>
                <a:schemeClr val="accent6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>
              <a:off x="1547664" y="4093714"/>
              <a:ext cx="0" cy="523418"/>
            </a:xfrm>
            <a:prstGeom prst="straightConnector1">
              <a:avLst/>
            </a:prstGeom>
            <a:ln w="50800">
              <a:solidFill>
                <a:schemeClr val="accent6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58"/>
          <p:cNvGrpSpPr/>
          <p:nvPr/>
        </p:nvGrpSpPr>
        <p:grpSpPr>
          <a:xfrm>
            <a:off x="5328084" y="4510861"/>
            <a:ext cx="3512683" cy="646331"/>
            <a:chOff x="5328084" y="4510861"/>
            <a:chExt cx="3512683" cy="646331"/>
          </a:xfrm>
        </p:grpSpPr>
        <p:grpSp>
          <p:nvGrpSpPr>
            <p:cNvPr id="19" name="Group 7"/>
            <p:cNvGrpSpPr/>
            <p:nvPr/>
          </p:nvGrpSpPr>
          <p:grpSpPr>
            <a:xfrm>
              <a:off x="5328084" y="4546865"/>
              <a:ext cx="389496" cy="574087"/>
              <a:chOff x="6916365" y="4512165"/>
              <a:chExt cx="389496" cy="574087"/>
            </a:xfrm>
          </p:grpSpPr>
          <p:sp>
            <p:nvSpPr>
              <p:cNvPr id="149" name="Cube 148"/>
              <p:cNvSpPr/>
              <p:nvPr/>
            </p:nvSpPr>
            <p:spPr bwMode="auto">
              <a:xfrm>
                <a:off x="6916365" y="4512165"/>
                <a:ext cx="389496" cy="574087"/>
              </a:xfrm>
              <a:prstGeom prst="cube">
                <a:avLst>
                  <a:gd name="adj" fmla="val 9231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accent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200" dirty="0" smtClean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50" name="Content Placeholder 3" descr="main2.jpg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=""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929247" y="4560604"/>
                <a:ext cx="329773" cy="60446"/>
              </a:xfrm>
              <a:prstGeom prst="rect">
                <a:avLst/>
              </a:prstGeom>
            </p:spPr>
          </p:pic>
        </p:grpSp>
        <p:sp>
          <p:nvSpPr>
            <p:cNvPr id="151" name="Cube 150"/>
            <p:cNvSpPr/>
            <p:nvPr/>
          </p:nvSpPr>
          <p:spPr bwMode="auto">
            <a:xfrm>
              <a:off x="7452320" y="4510861"/>
              <a:ext cx="389496" cy="574087"/>
            </a:xfrm>
            <a:prstGeom prst="cube">
              <a:avLst>
                <a:gd name="adj" fmla="val 9231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200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152" name="Content Placeholder 3" descr="main2.jp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65202" y="4559300"/>
              <a:ext cx="329773" cy="6044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724128" y="4510861"/>
              <a:ext cx="9563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Voyager</a:t>
              </a:r>
            </a:p>
            <a:p>
              <a:r>
                <a:rPr lang="en-US" dirty="0" smtClean="0"/>
                <a:t>“Driver”</a:t>
              </a:r>
              <a:endParaRPr lang="en-US" dirty="0"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7884368" y="4510861"/>
              <a:ext cx="9563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Voyager</a:t>
              </a:r>
            </a:p>
            <a:p>
              <a:r>
                <a:rPr lang="en-US" dirty="0" smtClean="0"/>
                <a:t>“Driver”</a:t>
              </a:r>
              <a:endParaRPr lang="en-US" dirty="0"/>
            </a:p>
          </p:txBody>
        </p:sp>
      </p:grpSp>
      <p:sp>
        <p:nvSpPr>
          <p:cNvPr id="51" name="Rounded Rectangle 50"/>
          <p:cNvSpPr/>
          <p:nvPr/>
        </p:nvSpPr>
        <p:spPr bwMode="auto">
          <a:xfrm>
            <a:off x="2505878" y="5107196"/>
            <a:ext cx="1933266" cy="7152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chemeClr val="tx1"/>
                </a:solidFill>
              </a:rPr>
              <a:t>Digital Repository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 flipH="1">
            <a:off x="3404220" y="4104265"/>
            <a:ext cx="7443" cy="980683"/>
          </a:xfrm>
          <a:prstGeom prst="straightConnector1">
            <a:avLst/>
          </a:prstGeom>
          <a:ln w="50800">
            <a:solidFill>
              <a:schemeClr val="accent2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08121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153" grpId="0" animBg="1"/>
      <p:bldP spid="5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XC linked data options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41A5-4296-4DD5-A14C-E31594204D55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6" name="Group 23"/>
          <p:cNvGrpSpPr/>
          <p:nvPr/>
        </p:nvGrpSpPr>
        <p:grpSpPr>
          <a:xfrm>
            <a:off x="2642101" y="1911417"/>
            <a:ext cx="1660818" cy="2182297"/>
            <a:chOff x="2605631" y="1867572"/>
            <a:chExt cx="1660818" cy="2182297"/>
          </a:xfrm>
        </p:grpSpPr>
        <p:sp>
          <p:nvSpPr>
            <p:cNvPr id="25" name="Cube 24"/>
            <p:cNvSpPr/>
            <p:nvPr/>
          </p:nvSpPr>
          <p:spPr bwMode="auto">
            <a:xfrm>
              <a:off x="2638196" y="1867572"/>
              <a:ext cx="1628253" cy="2182297"/>
            </a:xfrm>
            <a:prstGeom prst="cube">
              <a:avLst>
                <a:gd name="adj" fmla="val 9231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05631" y="2160676"/>
              <a:ext cx="1210588" cy="107721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chemeClr val="accent1">
                  <a:lumMod val="75000"/>
                  <a:alpha val="43000"/>
                </a:scheme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400" dirty="0" smtClean="0">
                  <a:solidFill>
                    <a:schemeClr val="accent1">
                      <a:lumMod val="75000"/>
                    </a:schemeClr>
                  </a:solidFill>
                </a:rPr>
                <a:t>MST</a:t>
              </a:r>
            </a:p>
            <a:p>
              <a:r>
                <a:rPr lang="en-US" sz="2000" dirty="0" smtClean="0">
                  <a:solidFill>
                    <a:schemeClr val="accent1">
                      <a:lumMod val="75000"/>
                    </a:schemeClr>
                  </a:solidFill>
                </a:rPr>
                <a:t>Toolkit</a:t>
              </a:r>
              <a:endParaRPr lang="en-US" sz="2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pic>
          <p:nvPicPr>
            <p:cNvPr id="27" name="Content Placeholder 3" descr="main2.jp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92047" y="2051703"/>
              <a:ext cx="1378587" cy="229774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/>
        </p:nvSpPr>
        <p:spPr>
          <a:xfrm>
            <a:off x="2685527" y="3322649"/>
            <a:ext cx="15739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 smtClean="0"/>
              <a:t>Metadata Services</a:t>
            </a:r>
          </a:p>
          <a:p>
            <a:r>
              <a:rPr lang="en-US" sz="1400" dirty="0" smtClean="0"/>
              <a:t>- Cleanup</a:t>
            </a:r>
          </a:p>
          <a:p>
            <a:r>
              <a:rPr lang="en-US" sz="1400" dirty="0" smtClean="0"/>
              <a:t>- Format Convert</a:t>
            </a:r>
          </a:p>
        </p:txBody>
      </p:sp>
      <p:grpSp>
        <p:nvGrpSpPr>
          <p:cNvPr id="7" name="Group 27"/>
          <p:cNvGrpSpPr/>
          <p:nvPr/>
        </p:nvGrpSpPr>
        <p:grpSpPr>
          <a:xfrm>
            <a:off x="532751" y="1911414"/>
            <a:ext cx="1660818" cy="2182297"/>
            <a:chOff x="2605631" y="1867572"/>
            <a:chExt cx="1660818" cy="2182297"/>
          </a:xfrm>
        </p:grpSpPr>
        <p:sp>
          <p:nvSpPr>
            <p:cNvPr id="29" name="Cube 28"/>
            <p:cNvSpPr/>
            <p:nvPr/>
          </p:nvSpPr>
          <p:spPr bwMode="auto">
            <a:xfrm>
              <a:off x="2638196" y="1867572"/>
              <a:ext cx="1628253" cy="2182297"/>
            </a:xfrm>
            <a:prstGeom prst="cube">
              <a:avLst>
                <a:gd name="adj" fmla="val 9231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605631" y="2269236"/>
              <a:ext cx="1441846" cy="95410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schemeClr val="accent1">
                  <a:lumMod val="75000"/>
                  <a:alpha val="43000"/>
                </a:scheme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accent1">
                      <a:lumMod val="75000"/>
                    </a:schemeClr>
                  </a:solidFill>
                </a:rPr>
                <a:t>Drupal</a:t>
              </a:r>
            </a:p>
            <a:p>
              <a:r>
                <a:rPr lang="en-US" sz="2000" dirty="0" smtClean="0">
                  <a:solidFill>
                    <a:schemeClr val="accent1">
                      <a:lumMod val="75000"/>
                    </a:schemeClr>
                  </a:solidFill>
                </a:rPr>
                <a:t>Toolkit</a:t>
              </a:r>
              <a:endParaRPr lang="en-US" sz="2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pic>
          <p:nvPicPr>
            <p:cNvPr id="31" name="Content Placeholder 3" descr="main2.jp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92047" y="2051703"/>
              <a:ext cx="1378587" cy="229774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630882" y="3301359"/>
            <a:ext cx="122341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 smtClean="0"/>
              <a:t>User </a:t>
            </a:r>
            <a:r>
              <a:rPr lang="en-US" sz="1400" u="sng" dirty="0"/>
              <a:t>I</a:t>
            </a:r>
            <a:r>
              <a:rPr lang="en-US" sz="1400" u="sng" dirty="0" smtClean="0"/>
              <a:t>nterface</a:t>
            </a:r>
          </a:p>
          <a:p>
            <a:r>
              <a:rPr lang="en-US" sz="1400" dirty="0" smtClean="0"/>
              <a:t>- Search</a:t>
            </a:r>
          </a:p>
          <a:p>
            <a:r>
              <a:rPr lang="en-US" sz="1400" dirty="0" smtClean="0"/>
              <a:t>- Browse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3567583" y="4645199"/>
            <a:ext cx="1231415" cy="923330"/>
          </a:xfrm>
          <a:prstGeom prst="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 scaled="0"/>
          </a:gra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RDF/XML Output Service/s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2144842" y="4683623"/>
            <a:ext cx="1231415" cy="646331"/>
          </a:xfrm>
          <a:prstGeom prst="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 scaled="0"/>
          </a:gra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SPARQL Endpoint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30883" y="4673334"/>
            <a:ext cx="1328756" cy="646331"/>
          </a:xfrm>
          <a:prstGeom prst="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 scaled="0"/>
          </a:gra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RDFa</a:t>
            </a:r>
            <a:r>
              <a:rPr lang="en-US" dirty="0" smtClean="0"/>
              <a:t> (Drupal 7) </a:t>
            </a:r>
            <a:endParaRPr lang="en-US" dirty="0"/>
          </a:p>
        </p:txBody>
      </p:sp>
      <p:cxnSp>
        <p:nvCxnSpPr>
          <p:cNvPr id="58" name="Straight Arrow Connector 57"/>
          <p:cNvCxnSpPr/>
          <p:nvPr/>
        </p:nvCxnSpPr>
        <p:spPr>
          <a:xfrm flipV="1">
            <a:off x="2879812" y="4093714"/>
            <a:ext cx="0" cy="589911"/>
          </a:xfrm>
          <a:prstGeom prst="straightConnector1">
            <a:avLst/>
          </a:prstGeom>
          <a:ln w="50800">
            <a:solidFill>
              <a:schemeClr val="accent2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3856536" y="4093291"/>
            <a:ext cx="0" cy="540060"/>
          </a:xfrm>
          <a:prstGeom prst="straightConnector1">
            <a:avLst/>
          </a:prstGeom>
          <a:ln w="50800">
            <a:solidFill>
              <a:schemeClr val="accent2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1262987" y="4093714"/>
            <a:ext cx="0" cy="589911"/>
          </a:xfrm>
          <a:prstGeom prst="straightConnector1">
            <a:avLst/>
          </a:prstGeom>
          <a:ln w="50800">
            <a:solidFill>
              <a:schemeClr val="accent2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41978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54" grpId="0" animBg="1"/>
      <p:bldP spid="5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 XC:  </a:t>
            </a:r>
            <a:r>
              <a:rPr lang="en-US" sz="3200" dirty="0" smtClean="0"/>
              <a:t>A platform - for creating linked data tools! 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Tools to create and manage local vocabularies</a:t>
            </a:r>
          </a:p>
          <a:p>
            <a:r>
              <a:rPr lang="en-US" dirty="0" smtClean="0"/>
              <a:t>Tools to enable experts, etc. to augment instance data </a:t>
            </a:r>
          </a:p>
          <a:p>
            <a:r>
              <a:rPr lang="en-US" dirty="0" smtClean="0"/>
              <a:t>Tools to create linked data as part of the scholarly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41A5-4296-4DD5-A14C-E31594204D55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8419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Calls for linked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W3C Library Linked Data Incubator Group</a:t>
            </a:r>
          </a:p>
          <a:p>
            <a:pPr marL="57150" indent="0"/>
            <a:r>
              <a:rPr lang="en-US" dirty="0" smtClean="0"/>
              <a:t>   Report and </a:t>
            </a:r>
            <a:r>
              <a:rPr lang="en-US" dirty="0"/>
              <a:t>Use </a:t>
            </a:r>
            <a:r>
              <a:rPr lang="en-US" dirty="0" smtClean="0"/>
              <a:t>cases</a:t>
            </a:r>
          </a:p>
          <a:p>
            <a:pPr marL="457200" lvl="1" indent="0">
              <a:buNone/>
            </a:pP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://www.w3.org/2005/Incubator/lld/XGR-lld-20111025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000" dirty="0" smtClean="0"/>
              <a:t> </a:t>
            </a:r>
          </a:p>
          <a:p>
            <a:r>
              <a:rPr lang="en-US" dirty="0" smtClean="0"/>
              <a:t>Stanford Linked Data Workshop</a:t>
            </a:r>
          </a:p>
          <a:p>
            <a:r>
              <a:rPr lang="en-US" dirty="0"/>
              <a:t>	</a:t>
            </a:r>
            <a:r>
              <a:rPr lang="en-US" dirty="0" smtClean="0"/>
              <a:t>“Manifesto for Linked Libraries (and Museums and Archives and…)”</a:t>
            </a:r>
            <a:endParaRPr lang="en-US" dirty="0"/>
          </a:p>
          <a:p>
            <a:pPr marL="457200" lvl="1" indent="0">
              <a:buNone/>
            </a:pP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  <a:hlinkClick r:id="rId4"/>
              </a:rPr>
              <a:t>http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hlinkClick r:id="rId4"/>
              </a:rPr>
              <a:t>://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  <a:hlinkClick r:id="rId4"/>
              </a:rPr>
              <a:t>www-sul.stanford.edu/about_sulair/news_and_events/Stanford_Linked_Data_Workshop_Report_FINAL.pdf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 </a:t>
            </a:r>
            <a:endParaRPr lang="en-US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41A5-4296-4DD5-A14C-E31594204D5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70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Use cases for linked data tools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“This dissertation is based on this dataset…”</a:t>
            </a:r>
          </a:p>
          <a:p>
            <a:r>
              <a:rPr lang="en-US" dirty="0" smtClean="0"/>
              <a:t>“My research cites this other research…”</a:t>
            </a:r>
          </a:p>
          <a:p>
            <a:r>
              <a:rPr lang="en-US" dirty="0" smtClean="0"/>
              <a:t>“I need to manage these ten categories and subcategories of data in these tables…”</a:t>
            </a:r>
          </a:p>
          <a:p>
            <a:r>
              <a:rPr lang="en-US" dirty="0" smtClean="0"/>
              <a:t>“This photograph is of the same person as in these other photographs…”</a:t>
            </a:r>
          </a:p>
          <a:p>
            <a:r>
              <a:rPr lang="en-US" dirty="0" smtClean="0"/>
              <a:t>“This is a performance of the music in this manuscript…”</a:t>
            </a:r>
          </a:p>
          <a:p>
            <a:r>
              <a:rPr lang="en-US" dirty="0" smtClean="0"/>
              <a:t>“My blog entry is a review of this video…”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41A5-4296-4DD5-A14C-E31594204D55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6972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the vision a reality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41A5-4296-4DD5-A14C-E31594204D55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798517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Calibri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An invitation to:</a:t>
            </a:r>
          </a:p>
          <a:p>
            <a:r>
              <a:rPr lang="en-US" dirty="0" smtClean="0"/>
              <a:t>Developers to contribute to testing and developing XC software code</a:t>
            </a:r>
          </a:p>
          <a:p>
            <a:r>
              <a:rPr lang="en-US" dirty="0" smtClean="0"/>
              <a:t>Libraries to partner with us as we seek funding for linked data development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5172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2519772" y="80628"/>
          <a:ext cx="4464496" cy="6511815"/>
        </p:xfrm>
        <a:graphic>
          <a:graphicData uri="http://schemas.openxmlformats.org/presentationml/2006/ole">
            <p:oleObj spid="_x0000_s2078" name="Acrobat Document" r:id="rId3" imgW="3888000" imgH="5832000" progId="AcroExch.Document.7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317521663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2700" smtClean="0"/>
              <a:t>Download XC software at</a:t>
            </a:r>
            <a:br>
              <a:rPr lang="en-US" sz="2700" smtClean="0"/>
            </a:br>
            <a:r>
              <a:rPr lang="en-US" smtClean="0"/>
              <a:t>eXtensibleCatalog.org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1929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41A5-4296-4DD5-A14C-E31594204D55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23622" t="16065" r="24404" b="6056"/>
          <a:stretch>
            <a:fillRect/>
          </a:stretch>
        </p:blipFill>
        <p:spPr bwMode="auto">
          <a:xfrm>
            <a:off x="0" y="0"/>
            <a:ext cx="9144000" cy="8563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47390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41A5-4296-4DD5-A14C-E31594204D55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23819" t="16140" r="23616" b="17950"/>
          <a:stretch>
            <a:fillRect/>
          </a:stretch>
        </p:blipFill>
        <p:spPr bwMode="auto">
          <a:xfrm>
            <a:off x="0" y="0"/>
            <a:ext cx="9144000" cy="716586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</p:pic>
      <p:sp>
        <p:nvSpPr>
          <p:cNvPr id="5" name="Up Arrow 4"/>
          <p:cNvSpPr/>
          <p:nvPr/>
        </p:nvSpPr>
        <p:spPr>
          <a:xfrm>
            <a:off x="3923928" y="3356992"/>
            <a:ext cx="252028" cy="468052"/>
          </a:xfrm>
          <a:prstGeom prst="upArrow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0203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41A5-4296-4DD5-A14C-E31594204D55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785" t="16065" r="45666" b="9245"/>
          <a:stretch>
            <a:fillRect/>
          </a:stretch>
        </p:blipFill>
        <p:spPr bwMode="auto">
          <a:xfrm>
            <a:off x="0" y="-207404"/>
            <a:ext cx="9144000" cy="7971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ight Arrow 4"/>
          <p:cNvSpPr/>
          <p:nvPr/>
        </p:nvSpPr>
        <p:spPr>
          <a:xfrm>
            <a:off x="6372200" y="3573016"/>
            <a:ext cx="720080" cy="396044"/>
          </a:xfrm>
          <a:prstGeom prst="rightArrow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923928" y="3609020"/>
            <a:ext cx="2232248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“View XC Schema”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1700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41A5-4296-4DD5-A14C-E31594204D55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785" t="16140" r="45666" b="9445"/>
          <a:stretch>
            <a:fillRect/>
          </a:stretch>
        </p:blipFill>
        <p:spPr bwMode="auto">
          <a:xfrm>
            <a:off x="0" y="0"/>
            <a:ext cx="9144000" cy="794181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</p:pic>
      <p:sp>
        <p:nvSpPr>
          <p:cNvPr id="4" name="Rounded Rectangle 3"/>
          <p:cNvSpPr/>
          <p:nvPr/>
        </p:nvSpPr>
        <p:spPr>
          <a:xfrm>
            <a:off x="287524" y="1952836"/>
            <a:ext cx="648072" cy="43204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23528" y="5877272"/>
            <a:ext cx="756084" cy="43204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8640452" y="2312876"/>
            <a:ext cx="341124" cy="576064"/>
          </a:xfrm>
          <a:prstGeom prst="downArrow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7888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41A5-4296-4DD5-A14C-E31594204D55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785" t="21363" r="45469" b="10151"/>
          <a:stretch>
            <a:fillRect/>
          </a:stretch>
        </p:blipFill>
        <p:spPr bwMode="auto">
          <a:xfrm>
            <a:off x="0" y="-711460"/>
            <a:ext cx="9144000" cy="7569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ounded Rectangle 3"/>
          <p:cNvSpPr/>
          <p:nvPr/>
        </p:nvSpPr>
        <p:spPr>
          <a:xfrm>
            <a:off x="251520" y="800708"/>
            <a:ext cx="1080120" cy="504056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8020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dirty="0" smtClean="0"/>
              <a:t>LC Requirements for a New Bibliographic Framework Environment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91264" cy="5004556"/>
          </a:xfrm>
        </p:spPr>
        <p:txBody>
          <a:bodyPr>
            <a:no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n-US" sz="2300" i="1" dirty="0" smtClean="0"/>
              <a:t>Broad accommodation of content rules and data models</a:t>
            </a:r>
            <a:endParaRPr lang="en-US" sz="2300" dirty="0" smtClean="0"/>
          </a:p>
          <a:p>
            <a:pPr marL="457200" lvl="0" indent="-457200">
              <a:buFont typeface="+mj-lt"/>
              <a:buAutoNum type="arabicPeriod"/>
            </a:pPr>
            <a:r>
              <a:rPr lang="en-US" sz="2300" i="1" dirty="0" smtClean="0"/>
              <a:t>Provision for types of data that logically accompany or support bibliographic description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sz="2300" i="1" dirty="0" smtClean="0"/>
              <a:t>Accommodation of textual data, linked data with URIs instead of text, and both</a:t>
            </a:r>
            <a:endParaRPr lang="en-US" sz="2300" dirty="0" smtClean="0"/>
          </a:p>
          <a:p>
            <a:pPr marL="457200" lvl="0" indent="-457200">
              <a:buFont typeface="+mj-lt"/>
              <a:buAutoNum type="arabicPeriod"/>
            </a:pPr>
            <a:r>
              <a:rPr lang="en-US" sz="2300" i="1" dirty="0" smtClean="0"/>
              <a:t>Consideration of the relationships between and recommendations for communications format tagging, record input conventions, and system storage/manipulation</a:t>
            </a:r>
            <a:endParaRPr lang="en-US" sz="2300" dirty="0" smtClean="0"/>
          </a:p>
          <a:p>
            <a:pPr marL="457200" lvl="0" indent="-457200">
              <a:buFont typeface="+mj-lt"/>
              <a:buAutoNum type="arabicPeriod"/>
            </a:pPr>
            <a:r>
              <a:rPr lang="en-US" sz="2300" i="1" dirty="0" smtClean="0"/>
              <a:t>Consideration of the needs of all sizes and types of libraries, from small public to large research</a:t>
            </a:r>
            <a:endParaRPr lang="en-US" sz="2300" dirty="0" smtClean="0"/>
          </a:p>
          <a:p>
            <a:pPr marL="457200" lvl="0" indent="-457200">
              <a:buFont typeface="+mj-lt"/>
              <a:buAutoNum type="arabicPeriod"/>
            </a:pPr>
            <a:r>
              <a:rPr lang="en-US" sz="2300" i="1" dirty="0" smtClean="0"/>
              <a:t>Continuation of maintenance of MARC until no longer necessary</a:t>
            </a:r>
            <a:endParaRPr lang="en-US" sz="2300" dirty="0" smtClean="0"/>
          </a:p>
          <a:p>
            <a:pPr marL="457200" lvl="0" indent="-457200">
              <a:buFont typeface="+mj-lt"/>
              <a:buAutoNum type="arabicPeriod"/>
            </a:pPr>
            <a:r>
              <a:rPr lang="en-US" sz="2300" i="1" dirty="0" smtClean="0"/>
              <a:t>Compatibility with MARC-based records</a:t>
            </a:r>
            <a:endParaRPr lang="en-US" sz="2300" dirty="0" smtClean="0"/>
          </a:p>
          <a:p>
            <a:pPr marL="457200" lvl="0" indent="-457200">
              <a:buFont typeface="+mj-lt"/>
              <a:buAutoNum type="arabicPeriod"/>
            </a:pPr>
            <a:r>
              <a:rPr lang="en-US" sz="2300" i="1" dirty="0" smtClean="0"/>
              <a:t>Provision of transformation from MARC 21 to a new bibliographic environment</a:t>
            </a:r>
            <a:endParaRPr lang="en-US" sz="23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41A5-4296-4DD5-A14C-E31594204D5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7548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296652"/>
            <a:ext cx="7732643" cy="702365"/>
          </a:xfrm>
        </p:spPr>
        <p:txBody>
          <a:bodyPr>
            <a:noAutofit/>
          </a:bodyPr>
          <a:lstStyle/>
          <a:p>
            <a:r>
              <a:rPr lang="en-US" sz="3200" dirty="0" smtClean="0"/>
              <a:t>Why should an individual library </a:t>
            </a:r>
            <a:br>
              <a:rPr lang="en-US" sz="3200" dirty="0" smtClean="0"/>
            </a:br>
            <a:r>
              <a:rPr lang="en-US" sz="3200" dirty="0" smtClean="0"/>
              <a:t>create linked data?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Libraries need to embrace a new paradigm – a new way of thinking about data </a:t>
            </a:r>
          </a:p>
          <a:p>
            <a:r>
              <a:rPr lang="en-US" dirty="0" smtClean="0"/>
              <a:t>Take advantage of new opportunities, new roles for library expertise</a:t>
            </a:r>
          </a:p>
          <a:p>
            <a:r>
              <a:rPr lang="en-US" dirty="0"/>
              <a:t>Create linked data for local resources</a:t>
            </a:r>
          </a:p>
          <a:p>
            <a:r>
              <a:rPr lang="en-US" dirty="0" smtClean="0"/>
              <a:t>Opportunities to influence best practices</a:t>
            </a:r>
          </a:p>
          <a:p>
            <a:r>
              <a:rPr lang="en-US" dirty="0" smtClean="0"/>
              <a:t>Encourage vendors to implement linked data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41A5-4296-4DD5-A14C-E31594204D5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0862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create linked data, we need…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   … a tool or tools that will enable us to move from legacy library metadata to library linked data.</a:t>
            </a:r>
          </a:p>
          <a:p>
            <a:endParaRPr lang="en-US" dirty="0" smtClean="0"/>
          </a:p>
          <a:p>
            <a:r>
              <a:rPr lang="en-US" dirty="0" smtClean="0"/>
              <a:t>   … a roadmap for how to make this transition.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41A5-4296-4DD5-A14C-E31594204D5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7658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41A5-4296-4DD5-A14C-E31594204D55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8936" t="16087" r="13922" b="5652"/>
          <a:stretch/>
        </p:blipFill>
        <p:spPr bwMode="auto">
          <a:xfrm>
            <a:off x="0" y="0"/>
            <a:ext cx="9143999" cy="6957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8425" r="77117" b="42609"/>
          <a:stretch/>
        </p:blipFill>
        <p:spPr bwMode="auto">
          <a:xfrm>
            <a:off x="1084581" y="620688"/>
            <a:ext cx="3487418" cy="4453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187624" y="2168860"/>
            <a:ext cx="2196244" cy="1476164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660232" y="4113076"/>
            <a:ext cx="2124236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Google Maps = not the right tool!</a:t>
            </a:r>
            <a:endParaRPr lang="en-US" sz="2800" dirty="0"/>
          </a:p>
        </p:txBody>
      </p:sp>
    </p:spTree>
    <p:extLst>
      <p:ext uri="{BB962C8B-B14F-4D97-AF65-F5344CB8AC3E}">
        <p14:creationId xmlns="" xmlns:p14="http://schemas.microsoft.com/office/powerpoint/2010/main" val="29220402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XC software the right tool?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Vision </a:t>
            </a:r>
            <a:r>
              <a:rPr lang="en-US" dirty="0"/>
              <a:t>– where we need to go</a:t>
            </a:r>
          </a:p>
          <a:p>
            <a:r>
              <a:rPr lang="en-US" dirty="0"/>
              <a:t>Starting Point – what XC software does now</a:t>
            </a:r>
          </a:p>
          <a:p>
            <a:r>
              <a:rPr lang="en-US" dirty="0" smtClean="0"/>
              <a:t>Plan </a:t>
            </a:r>
            <a:r>
              <a:rPr lang="en-US" dirty="0"/>
              <a:t>– how XC can </a:t>
            </a:r>
            <a:r>
              <a:rPr lang="en-US" dirty="0" smtClean="0"/>
              <a:t>achieve the vision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41A5-4296-4DD5-A14C-E31594204D5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54759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Vision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Discovering </a:t>
            </a:r>
            <a:r>
              <a:rPr lang="en-US" dirty="0" smtClean="0"/>
              <a:t>library resources on </a:t>
            </a:r>
            <a:r>
              <a:rPr lang="en-US" dirty="0"/>
              <a:t>the </a:t>
            </a:r>
            <a:r>
              <a:rPr lang="en-US" dirty="0" smtClean="0"/>
              <a:t>open web, through applications that potential readers are already using</a:t>
            </a:r>
          </a:p>
          <a:p>
            <a:pPr lvl="1"/>
            <a:r>
              <a:rPr lang="en-US" dirty="0"/>
              <a:t>Search engines</a:t>
            </a:r>
          </a:p>
          <a:p>
            <a:pPr lvl="1"/>
            <a:r>
              <a:rPr lang="en-US" dirty="0" smtClean="0"/>
              <a:t>Mobile apps</a:t>
            </a:r>
          </a:p>
          <a:p>
            <a:pPr lvl="1"/>
            <a:r>
              <a:rPr lang="en-US" dirty="0" smtClean="0"/>
              <a:t>Social media</a:t>
            </a:r>
          </a:p>
          <a:p>
            <a:endParaRPr lang="en-US" dirty="0"/>
          </a:p>
          <a:p>
            <a:r>
              <a:rPr lang="en-US" dirty="0" smtClean="0"/>
              <a:t>We can’t expect users to search our silos!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41A5-4296-4DD5-A14C-E31594204D5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0911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2F200"/>
        </a:solidFill>
        <a:ln w="1587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46B846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20778</TotalTime>
  <Words>1300</Words>
  <Application>Microsoft Office PowerPoint</Application>
  <PresentationFormat>On-screen Show (4:3)</PresentationFormat>
  <Paragraphs>291</Paragraphs>
  <Slides>38</Slides>
  <Notes>17</Notes>
  <HiddenSlides>1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0" baseType="lpstr">
      <vt:lpstr>Office Theme</vt:lpstr>
      <vt:lpstr>Acrobat Document</vt:lpstr>
      <vt:lpstr>    “Linked-Data-Ready” Software For Libraries:  The eXtensible Catalog (XC)     </vt:lpstr>
      <vt:lpstr>Monitoring IRC…</vt:lpstr>
      <vt:lpstr>Calls for linked data</vt:lpstr>
      <vt:lpstr>LC Requirements for a New Bibliographic Framework Environment </vt:lpstr>
      <vt:lpstr>Why should an individual library  create linked data?</vt:lpstr>
      <vt:lpstr>To create linked data, we need… </vt:lpstr>
      <vt:lpstr>Slide 7</vt:lpstr>
      <vt:lpstr>Is XC software the right tool?</vt:lpstr>
      <vt:lpstr>Vision</vt:lpstr>
      <vt:lpstr>An example…Mt. Hope Cemetery</vt:lpstr>
      <vt:lpstr>An example…Mt. Hope Cemetery</vt:lpstr>
      <vt:lpstr>Slide 12</vt:lpstr>
      <vt:lpstr>Is XC software the right tool?</vt:lpstr>
      <vt:lpstr>What is XC Software?  </vt:lpstr>
      <vt:lpstr>What is XC software?</vt:lpstr>
      <vt:lpstr>“FRBRized” MARC records</vt:lpstr>
      <vt:lpstr>XC discovery interface demo </vt:lpstr>
      <vt:lpstr>Setting the Stage for Linked Data in XC</vt:lpstr>
      <vt:lpstr>XC linked data accomplishments</vt:lpstr>
      <vt:lpstr>RDF triple</vt:lpstr>
      <vt:lpstr>With and without FRBR</vt:lpstr>
      <vt:lpstr>Why use FRBR for linked data?</vt:lpstr>
      <vt:lpstr>RDF Triple - Registered Data Elements</vt:lpstr>
      <vt:lpstr>XC Schema Properties</vt:lpstr>
      <vt:lpstr>Our Plan for Linked Data in XC</vt:lpstr>
      <vt:lpstr>XC:  A platform for creating linked data </vt:lpstr>
      <vt:lpstr>XC software</vt:lpstr>
      <vt:lpstr>XC linked data options</vt:lpstr>
      <vt:lpstr> XC:  A platform - for creating linked data tools! </vt:lpstr>
      <vt:lpstr>Use cases for linked data tools</vt:lpstr>
      <vt:lpstr>Making the vision a reality</vt:lpstr>
      <vt:lpstr>Slide 32</vt:lpstr>
      <vt:lpstr>Download XC software at eXtensibleCatalog.org</vt:lpstr>
      <vt:lpstr>Slide 34</vt:lpstr>
      <vt:lpstr>Slide 35</vt:lpstr>
      <vt:lpstr>Slide 36</vt:lpstr>
      <vt:lpstr>Slide 37</vt:lpstr>
      <vt:lpstr>Slide 38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Jennifer Bowen</dc:creator>
  <cp:lastModifiedBy>JenniferB</cp:lastModifiedBy>
  <cp:revision>1614</cp:revision>
  <cp:lastPrinted>2012-02-01T21:29:26Z</cp:lastPrinted>
  <dcterms:created xsi:type="dcterms:W3CDTF">2008-10-31T20:39:17Z</dcterms:created>
  <dcterms:modified xsi:type="dcterms:W3CDTF">2012-02-07T15:56:27Z</dcterms:modified>
</cp:coreProperties>
</file>